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notesMasterIdLst>
    <p:notesMasterId r:id="rId55"/>
  </p:notesMasterIdLst>
  <p:sldIdLst>
    <p:sldId id="256" r:id="rId2"/>
    <p:sldId id="281" r:id="rId3"/>
    <p:sldId id="282" r:id="rId4"/>
    <p:sldId id="318" r:id="rId5"/>
    <p:sldId id="283" r:id="rId6"/>
    <p:sldId id="322" r:id="rId7"/>
    <p:sldId id="284" r:id="rId8"/>
    <p:sldId id="286" r:id="rId9"/>
    <p:sldId id="323" r:id="rId10"/>
    <p:sldId id="325" r:id="rId11"/>
    <p:sldId id="330" r:id="rId12"/>
    <p:sldId id="326" r:id="rId13"/>
    <p:sldId id="339" r:id="rId14"/>
    <p:sldId id="285" r:id="rId15"/>
    <p:sldId id="324" r:id="rId16"/>
    <p:sldId id="287" r:id="rId17"/>
    <p:sldId id="327" r:id="rId18"/>
    <p:sldId id="331" r:id="rId19"/>
    <p:sldId id="288" r:id="rId20"/>
    <p:sldId id="328" r:id="rId21"/>
    <p:sldId id="289" r:id="rId22"/>
    <p:sldId id="290" r:id="rId23"/>
    <p:sldId id="340" r:id="rId24"/>
    <p:sldId id="344" r:id="rId25"/>
    <p:sldId id="345" r:id="rId26"/>
    <p:sldId id="346" r:id="rId27"/>
    <p:sldId id="291" r:id="rId28"/>
    <p:sldId id="338" r:id="rId29"/>
    <p:sldId id="329" r:id="rId30"/>
    <p:sldId id="333" r:id="rId31"/>
    <p:sldId id="293" r:id="rId32"/>
    <p:sldId id="294" r:id="rId33"/>
    <p:sldId id="337" r:id="rId34"/>
    <p:sldId id="295" r:id="rId35"/>
    <p:sldId id="297" r:id="rId36"/>
    <p:sldId id="335" r:id="rId37"/>
    <p:sldId id="336" r:id="rId38"/>
    <p:sldId id="298" r:id="rId39"/>
    <p:sldId id="299" r:id="rId40"/>
    <p:sldId id="300" r:id="rId41"/>
    <p:sldId id="302" r:id="rId42"/>
    <p:sldId id="304" r:id="rId43"/>
    <p:sldId id="305" r:id="rId44"/>
    <p:sldId id="309" r:id="rId45"/>
    <p:sldId id="341" r:id="rId46"/>
    <p:sldId id="310" r:id="rId47"/>
    <p:sldId id="342" r:id="rId48"/>
    <p:sldId id="311" r:id="rId49"/>
    <p:sldId id="343" r:id="rId50"/>
    <p:sldId id="312" r:id="rId51"/>
    <p:sldId id="321" r:id="rId52"/>
    <p:sldId id="332" r:id="rId53"/>
    <p:sldId id="347" r:id="rId5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82"/>
    <p:restoredTop sz="93673"/>
  </p:normalViewPr>
  <p:slideViewPr>
    <p:cSldViewPr>
      <p:cViewPr varScale="1">
        <p:scale>
          <a:sx n="120" d="100"/>
          <a:sy n="120" d="100"/>
        </p:scale>
        <p:origin x="241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E93958-2A07-1701-1576-01F800E55DF7}"/>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defRPr>
            </a:lvl1pPr>
          </a:lstStyle>
          <a:p>
            <a:pPr>
              <a:defRPr/>
            </a:pPr>
            <a:endParaRPr lang="en-US" altLang="en-US"/>
          </a:p>
        </p:txBody>
      </p:sp>
      <p:sp>
        <p:nvSpPr>
          <p:cNvPr id="3" name="Date Placeholder 2">
            <a:extLst>
              <a:ext uri="{FF2B5EF4-FFF2-40B4-BE49-F238E27FC236}">
                <a16:creationId xmlns:a16="http://schemas.microsoft.com/office/drawing/2014/main" id="{2400088B-791D-ABC9-A07C-355C6A369B90}"/>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defRPr>
            </a:lvl1pPr>
          </a:lstStyle>
          <a:p>
            <a:pPr>
              <a:defRPr/>
            </a:pPr>
            <a:fld id="{6293C8B6-A6C1-6149-8EDE-76B9809465C8}" type="datetime1">
              <a:rPr lang="en-US" altLang="en-US"/>
              <a:pPr>
                <a:defRPr/>
              </a:pPr>
              <a:t>9/23/25</a:t>
            </a:fld>
            <a:endParaRPr lang="en-US" altLang="en-US"/>
          </a:p>
        </p:txBody>
      </p:sp>
      <p:sp>
        <p:nvSpPr>
          <p:cNvPr id="4" name="Slide Image Placeholder 3">
            <a:extLst>
              <a:ext uri="{FF2B5EF4-FFF2-40B4-BE49-F238E27FC236}">
                <a16:creationId xmlns:a16="http://schemas.microsoft.com/office/drawing/2014/main" id="{335C626A-2644-71C4-7BEF-0ED5286BB90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ltLang="en-US" noProof="0"/>
          </a:p>
        </p:txBody>
      </p:sp>
      <p:sp>
        <p:nvSpPr>
          <p:cNvPr id="5" name="Notes Placeholder 4">
            <a:extLst>
              <a:ext uri="{FF2B5EF4-FFF2-40B4-BE49-F238E27FC236}">
                <a16:creationId xmlns:a16="http://schemas.microsoft.com/office/drawing/2014/main" id="{241AAD45-3518-D516-6335-DB5E0A218CC6}"/>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 name="Footer Placeholder 5">
            <a:extLst>
              <a:ext uri="{FF2B5EF4-FFF2-40B4-BE49-F238E27FC236}">
                <a16:creationId xmlns:a16="http://schemas.microsoft.com/office/drawing/2014/main" id="{31DFA612-AE20-0F3C-5F71-E41581774271}"/>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defRPr>
            </a:lvl1pPr>
          </a:lstStyle>
          <a:p>
            <a:pPr>
              <a:defRPr/>
            </a:pPr>
            <a:endParaRPr lang="en-US" altLang="en-US"/>
          </a:p>
        </p:txBody>
      </p:sp>
      <p:sp>
        <p:nvSpPr>
          <p:cNvPr id="7" name="Slide Number Placeholder 6">
            <a:extLst>
              <a:ext uri="{FF2B5EF4-FFF2-40B4-BE49-F238E27FC236}">
                <a16:creationId xmlns:a16="http://schemas.microsoft.com/office/drawing/2014/main" id="{47183761-C186-1536-EFC4-1E5A2587837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0AF6C341-AA9B-864A-AD41-BBB4655D347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D69D2DE2-A9BD-06BC-B9D2-EF4B8C8A28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0" name="Notes Placeholder 2">
            <a:extLst>
              <a:ext uri="{FF2B5EF4-FFF2-40B4-BE49-F238E27FC236}">
                <a16:creationId xmlns:a16="http://schemas.microsoft.com/office/drawing/2014/main" id="{562BF414-91A2-F922-E4D5-15DCC811D6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7171" name="Slide Number Placeholder 3">
            <a:extLst>
              <a:ext uri="{FF2B5EF4-FFF2-40B4-BE49-F238E27FC236}">
                <a16:creationId xmlns:a16="http://schemas.microsoft.com/office/drawing/2014/main" id="{FA482A9C-07A3-023A-FACB-D63CDF41FD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E21FC55-D87E-B44E-989A-EC0ECEBB90D3}" type="slidenum">
              <a:rPr lang="en-US" altLang="en-US" sz="1200" smtClean="0"/>
              <a:pPr/>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084EC9C0-ACA9-F12C-9F18-2775051670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AD33A881-C305-3BFE-B476-AA9808A187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8675" name="Slide Number Placeholder 3">
            <a:extLst>
              <a:ext uri="{FF2B5EF4-FFF2-40B4-BE49-F238E27FC236}">
                <a16:creationId xmlns:a16="http://schemas.microsoft.com/office/drawing/2014/main" id="{C2374599-4F90-DAE8-AC9C-BA37DFF7BE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BF37EEE-3383-3F48-B2CE-1E548E1F201C}" type="slidenum">
              <a:rPr lang="en-US" altLang="en-US" sz="1200" smtClean="0"/>
              <a:pPr/>
              <a:t>21</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2ADC3A7F-4C9F-18F5-3514-4270AAF5E9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D039B2FF-D0D8-B8FD-38F7-82FE99D393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62467" name="Slide Number Placeholder 3">
            <a:extLst>
              <a:ext uri="{FF2B5EF4-FFF2-40B4-BE49-F238E27FC236}">
                <a16:creationId xmlns:a16="http://schemas.microsoft.com/office/drawing/2014/main" id="{E74A108D-3F51-982A-9BDD-BAFE12149E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7685A19-4C41-E840-9A7E-9F8B35F54663}" type="slidenum">
              <a:rPr lang="en-US" altLang="en-US" sz="1200" smtClean="0"/>
              <a:pPr/>
              <a:t>24</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F0CBEE5F-A9E9-C8E5-EBFF-639542F50B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a:extLst>
              <a:ext uri="{FF2B5EF4-FFF2-40B4-BE49-F238E27FC236}">
                <a16:creationId xmlns:a16="http://schemas.microsoft.com/office/drawing/2014/main" id="{D144D3CA-A667-D97F-7EB8-6ADE969A6C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64515" name="Slide Number Placeholder 3">
            <a:extLst>
              <a:ext uri="{FF2B5EF4-FFF2-40B4-BE49-F238E27FC236}">
                <a16:creationId xmlns:a16="http://schemas.microsoft.com/office/drawing/2014/main" id="{E6D75B7F-5504-483E-6D36-9B456511CE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E385A96-1E4C-D44A-88CD-86AE06E92A12}" type="slidenum">
              <a:rPr lang="en-US" altLang="en-US" sz="1200" smtClean="0"/>
              <a:pPr/>
              <a:t>25</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9F1225C3-CC36-3747-3DDC-61EE81F0C2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a:extLst>
              <a:ext uri="{FF2B5EF4-FFF2-40B4-BE49-F238E27FC236}">
                <a16:creationId xmlns:a16="http://schemas.microsoft.com/office/drawing/2014/main" id="{56F6B8B6-5F7E-94E5-8939-AC2DB0E821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66563" name="Slide Number Placeholder 3">
            <a:extLst>
              <a:ext uri="{FF2B5EF4-FFF2-40B4-BE49-F238E27FC236}">
                <a16:creationId xmlns:a16="http://schemas.microsoft.com/office/drawing/2014/main" id="{D6BC2FE7-A537-FA03-483B-8EBAA9A4E3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3498D30-595E-7947-A320-85B421DDA22A}" type="slidenum">
              <a:rPr lang="en-US" altLang="en-US" sz="1200" smtClean="0"/>
              <a:pPr/>
              <a:t>26</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289D41-0911-4C15-AB88-F2227570E287}"/>
              </a:ext>
            </a:extLst>
          </p:cNvPr>
          <p:cNvSpPr>
            <a:spLocks noChangeArrowheads="1"/>
          </p:cNvSpPr>
          <p:nvPr/>
        </p:nvSpPr>
        <p:spPr bwMode="auto">
          <a:xfrm>
            <a:off x="3175" y="0"/>
            <a:ext cx="9140825" cy="1600200"/>
          </a:xfrm>
          <a:prstGeom prst="rect">
            <a:avLst/>
          </a:prstGeom>
          <a:solidFill>
            <a:srgbClr val="214C90"/>
          </a:solidFill>
          <a:ln w="9525">
            <a:solidFill>
              <a:srgbClr val="263B94"/>
            </a:solidFill>
            <a:miter lim="800000"/>
            <a:headEnd/>
            <a:tailEnd/>
          </a:ln>
          <a:effec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ct val="90000"/>
              </a:lnSpc>
              <a:spcAft>
                <a:spcPts val="125"/>
              </a:spcAft>
              <a:defRPr/>
            </a:pPr>
            <a:r>
              <a:rPr lang="en-US" altLang="en-US" sz="4800">
                <a:solidFill>
                  <a:srgbClr val="FFFFFF"/>
                </a:solidFill>
                <a:effectLst>
                  <a:outerShdw blurRad="38100" dist="38100" dir="2700000" algn="tl">
                    <a:srgbClr val="000000"/>
                  </a:outerShdw>
                </a:effectLst>
                <a:latin typeface="Verdana" charset="0"/>
              </a:rPr>
              <a:t>Criminal Behavior</a:t>
            </a:r>
          </a:p>
          <a:p>
            <a:pPr algn="ctr">
              <a:lnSpc>
                <a:spcPct val="90000"/>
              </a:lnSpc>
              <a:spcAft>
                <a:spcPts val="125"/>
              </a:spcAft>
              <a:defRPr/>
            </a:pPr>
            <a:r>
              <a:rPr lang="en-US" altLang="en-US" sz="3200">
                <a:solidFill>
                  <a:srgbClr val="FFFFFF"/>
                </a:solidFill>
                <a:effectLst>
                  <a:outerShdw blurRad="38100" dist="38100" dir="2700000" algn="tl">
                    <a:srgbClr val="000000"/>
                  </a:outerShdw>
                </a:effectLst>
                <a:latin typeface="Verdana" charset="0"/>
              </a:rPr>
              <a:t>A Psychological Approach</a:t>
            </a:r>
            <a:endParaRPr lang="en-US" altLang="en-US" sz="2800">
              <a:solidFill>
                <a:srgbClr val="FFFFFF"/>
              </a:solidFill>
              <a:effectLst>
                <a:outerShdw blurRad="38100" dist="38100" dir="2700000" algn="tl">
                  <a:srgbClr val="000000"/>
                </a:outerShdw>
              </a:effectLst>
              <a:latin typeface="Verdana" charset="0"/>
            </a:endParaRPr>
          </a:p>
        </p:txBody>
      </p:sp>
      <p:sp>
        <p:nvSpPr>
          <p:cNvPr id="3" name="Text Box 14">
            <a:extLst>
              <a:ext uri="{FF2B5EF4-FFF2-40B4-BE49-F238E27FC236}">
                <a16:creationId xmlns:a16="http://schemas.microsoft.com/office/drawing/2014/main" id="{133956C3-0132-564F-9F0A-7D81DDB76F53}"/>
              </a:ext>
            </a:extLst>
          </p:cNvPr>
          <p:cNvSpPr txBox="1">
            <a:spLocks noChangeArrowheads="1"/>
          </p:cNvSpPr>
          <p:nvPr/>
        </p:nvSpPr>
        <p:spPr bwMode="auto">
          <a:xfrm>
            <a:off x="4572000" y="2967038"/>
            <a:ext cx="1854200" cy="457200"/>
          </a:xfrm>
          <a:prstGeom prst="rect">
            <a:avLst/>
          </a:prstGeom>
          <a:noFill/>
          <a:ln>
            <a:noFill/>
          </a:ln>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b="1">
                <a:solidFill>
                  <a:schemeClr val="tx2"/>
                </a:solidFill>
                <a:latin typeface="Verdana" charset="0"/>
              </a:rPr>
              <a:t>CHAPTER</a:t>
            </a:r>
            <a:r>
              <a:rPr lang="en-US" altLang="en-US" sz="1800">
                <a:solidFill>
                  <a:schemeClr val="tx2"/>
                </a:solidFill>
                <a:latin typeface="Verdana" charset="0"/>
              </a:rPr>
              <a:t> </a:t>
            </a:r>
          </a:p>
        </p:txBody>
      </p:sp>
      <p:sp>
        <p:nvSpPr>
          <p:cNvPr id="4" name="TextBox 3">
            <a:extLst>
              <a:ext uri="{FF2B5EF4-FFF2-40B4-BE49-F238E27FC236}">
                <a16:creationId xmlns:a16="http://schemas.microsoft.com/office/drawing/2014/main" id="{E6928FCD-4471-AF6B-20C2-FAEFC4F3C29D}"/>
              </a:ext>
            </a:extLst>
          </p:cNvPr>
          <p:cNvSpPr txBox="1"/>
          <p:nvPr userDrawn="1"/>
        </p:nvSpPr>
        <p:spPr>
          <a:xfrm>
            <a:off x="3648075" y="1241425"/>
            <a:ext cx="1851025" cy="338138"/>
          </a:xfrm>
          <a:prstGeom prst="rect">
            <a:avLst/>
          </a:prstGeom>
          <a:noFill/>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a:solidFill>
                  <a:schemeClr val="bg1"/>
                </a:solidFill>
                <a:latin typeface="Verdana" charset="0"/>
              </a:rPr>
              <a:t>Eleventh Edition</a:t>
            </a:r>
          </a:p>
        </p:txBody>
      </p:sp>
      <p:sp>
        <p:nvSpPr>
          <p:cNvPr id="5" name="Rectangle 4">
            <a:extLst>
              <a:ext uri="{FF2B5EF4-FFF2-40B4-BE49-F238E27FC236}">
                <a16:creationId xmlns:a16="http://schemas.microsoft.com/office/drawing/2014/main" id="{45AB7326-2170-58A5-0D74-13AD4C4F3787}"/>
              </a:ext>
            </a:extLst>
          </p:cNvPr>
          <p:cNvSpPr>
            <a:spLocks noChangeArrowheads="1"/>
          </p:cNvSpPr>
          <p:nvPr userDrawn="1"/>
        </p:nvSpPr>
        <p:spPr bwMode="gray">
          <a:xfrm>
            <a:off x="-9525" y="6400800"/>
            <a:ext cx="9153525" cy="457200"/>
          </a:xfrm>
          <a:prstGeom prst="rect">
            <a:avLst/>
          </a:prstGeom>
          <a:solidFill>
            <a:srgbClr val="214C90"/>
          </a:solidFill>
          <a:ln w="9525">
            <a:solidFill>
              <a:srgbClr val="214C90"/>
            </a:solidFill>
            <a:miter lim="800000"/>
            <a:headEnd/>
            <a:tailEnd/>
          </a:ln>
        </p:spPr>
        <p:txBody>
          <a:bodyPr wrap="none" lIns="0" tIns="0" rIns="0" bIns="0" anchor="ctr"/>
          <a:lstStyle>
            <a:lvl1pPr defTabSz="457200">
              <a:defRPr sz="2400">
                <a:solidFill>
                  <a:schemeClr val="tx1"/>
                </a:solidFill>
                <a:latin typeface="Arial" charset="0"/>
                <a:ea typeface="ＭＳ Ｐゴシック" charset="-128"/>
              </a:defRPr>
            </a:lvl1pPr>
            <a:lvl2pPr marL="37931725" indent="-37474525" defTabSz="457200">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p>
        </p:txBody>
      </p:sp>
      <p:pic>
        <p:nvPicPr>
          <p:cNvPr id="6" name="Picture 8" descr="Pearson_Bound_White">
            <a:extLst>
              <a:ext uri="{FF2B5EF4-FFF2-40B4-BE49-F238E27FC236}">
                <a16:creationId xmlns:a16="http://schemas.microsoft.com/office/drawing/2014/main" id="{94D295D0-68EC-53DD-142E-21F3DBF1A4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1588" y="6400800"/>
            <a:ext cx="1533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Pearson_Strap_Bound_White">
            <a:extLst>
              <a:ext uri="{FF2B5EF4-FFF2-40B4-BE49-F238E27FC236}">
                <a16:creationId xmlns:a16="http://schemas.microsoft.com/office/drawing/2014/main" id="{F6C92A44-115F-31A6-EF30-7A3E6929FA2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6400800"/>
            <a:ext cx="1766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7">
            <a:extLst>
              <a:ext uri="{FF2B5EF4-FFF2-40B4-BE49-F238E27FC236}">
                <a16:creationId xmlns:a16="http://schemas.microsoft.com/office/drawing/2014/main" id="{A0060217-F573-378A-9EB4-117124765FDB}"/>
              </a:ext>
            </a:extLst>
          </p:cNvPr>
          <p:cNvSpPr txBox="1">
            <a:spLocks noChangeArrowheads="1"/>
          </p:cNvSpPr>
          <p:nvPr userDrawn="1"/>
        </p:nvSpPr>
        <p:spPr bwMode="auto">
          <a:xfrm>
            <a:off x="4495800" y="6400800"/>
            <a:ext cx="3276600" cy="457200"/>
          </a:xfrm>
          <a:prstGeom prst="rect">
            <a:avLst/>
          </a:prstGeom>
          <a:noFill/>
          <a:ln>
            <a:noFill/>
          </a:ln>
        </p:spPr>
        <p:txBody>
          <a:bodyPr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en-US" sz="900">
                <a:solidFill>
                  <a:schemeClr val="bg1"/>
                </a:solidFill>
                <a:latin typeface="Verdana" charset="0"/>
              </a:rPr>
              <a:t>Copyright © 2017 by Pearson Education, Inc.</a:t>
            </a:r>
          </a:p>
          <a:p>
            <a:pPr algn="r" eaLnBrk="1" hangingPunct="1">
              <a:defRPr/>
            </a:pPr>
            <a:r>
              <a:rPr lang="en-US" altLang="en-US" sz="900">
                <a:solidFill>
                  <a:schemeClr val="bg1"/>
                </a:solidFill>
                <a:latin typeface="Verdana" charset="0"/>
              </a:rPr>
              <a:t>All Rights Reserved.</a:t>
            </a:r>
          </a:p>
        </p:txBody>
      </p:sp>
      <p:sp>
        <p:nvSpPr>
          <p:cNvPr id="9" name="Text Box 47">
            <a:extLst>
              <a:ext uri="{FF2B5EF4-FFF2-40B4-BE49-F238E27FC236}">
                <a16:creationId xmlns:a16="http://schemas.microsoft.com/office/drawing/2014/main" id="{BE79712A-A190-4BD4-2715-7013DE6EBA7E}"/>
              </a:ext>
            </a:extLst>
          </p:cNvPr>
          <p:cNvSpPr txBox="1">
            <a:spLocks noChangeArrowheads="1"/>
          </p:cNvSpPr>
          <p:nvPr userDrawn="1"/>
        </p:nvSpPr>
        <p:spPr bwMode="auto">
          <a:xfrm>
            <a:off x="1905000" y="6400800"/>
            <a:ext cx="3348038" cy="457200"/>
          </a:xfrm>
          <a:prstGeom prst="rect">
            <a:avLst/>
          </a:prstGeom>
          <a:noFill/>
          <a:ln>
            <a:noFill/>
          </a:ln>
        </p:spPr>
        <p:txBody>
          <a:bodyPr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900" i="1">
                <a:solidFill>
                  <a:srgbClr val="FFFFFF"/>
                </a:solidFill>
                <a:latin typeface="Verdana" charset="0"/>
              </a:rPr>
              <a:t>Criminal Behavior: A Psychological Approach, </a:t>
            </a:r>
            <a:r>
              <a:rPr lang="en-US" altLang="en-US" sz="900">
                <a:solidFill>
                  <a:srgbClr val="FFFFFF"/>
                </a:solidFill>
                <a:latin typeface="Verdana" charset="0"/>
              </a:rPr>
              <a:t>11e</a:t>
            </a:r>
          </a:p>
          <a:p>
            <a:pPr eaLnBrk="1" hangingPunct="1">
              <a:defRPr/>
            </a:pPr>
            <a:r>
              <a:rPr lang="en-US" altLang="en-US" sz="900">
                <a:solidFill>
                  <a:srgbClr val="FFFFFF"/>
                </a:solidFill>
                <a:latin typeface="Verdana" charset="0"/>
              </a:rPr>
              <a:t>Curt Bartol | Anne Bartol	</a:t>
            </a:r>
          </a:p>
        </p:txBody>
      </p:sp>
      <p:pic>
        <p:nvPicPr>
          <p:cNvPr id="10" name="Picture 9">
            <a:extLst>
              <a:ext uri="{FF2B5EF4-FFF2-40B4-BE49-F238E27FC236}">
                <a16:creationId xmlns:a16="http://schemas.microsoft.com/office/drawing/2014/main" id="{11DBF828-47BD-7518-7CAE-49EA7D9907A6}"/>
              </a:ext>
            </a:extLst>
          </p:cNvPr>
          <p:cNvPicPr>
            <a:picLocks noChangeAspect="1"/>
          </p:cNvPicPr>
          <p:nvPr userDrawn="1"/>
        </p:nvPicPr>
        <p:blipFill>
          <a:blip r:embed="rId4"/>
          <a:srcRect/>
          <a:stretch>
            <a:fillRect/>
          </a:stretch>
        </p:blipFill>
        <p:spPr bwMode="auto">
          <a:xfrm>
            <a:off x="609600" y="1905000"/>
            <a:ext cx="3178175" cy="4114800"/>
          </a:xfrm>
          <a:prstGeom prst="rect">
            <a:avLst/>
          </a:prstGeom>
          <a:noFill/>
          <a:ln w="9525">
            <a:solidFill>
              <a:schemeClr val="tx1"/>
            </a:solidFill>
            <a:miter lim="800000"/>
            <a:headEnd/>
            <a:tailEnd/>
          </a:ln>
          <a:effectLst>
            <a:outerShdw blurRad="38100" dist="38100" dir="2700000" algn="tl" rotWithShape="0">
              <a:srgbClr val="808080">
                <a:alpha val="75000"/>
              </a:srgbClr>
            </a:outerShdw>
          </a:effectLst>
        </p:spPr>
      </p:pic>
    </p:spTree>
    <p:extLst>
      <p:ext uri="{BB962C8B-B14F-4D97-AF65-F5344CB8AC3E}">
        <p14:creationId xmlns:p14="http://schemas.microsoft.com/office/powerpoint/2010/main" val="2159706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a:noFill/>
          <a:ln>
            <a:noFill/>
          </a:ln>
        </p:spPr>
        <p:txBody>
          <a:bodyPr/>
          <a:lstStyle>
            <a:lvl1pPr algn="l">
              <a:defRPr sz="1100">
                <a:solidFill>
                  <a:srgbClr val="000000"/>
                </a:solidFill>
                <a:effectLst/>
              </a:defRPr>
            </a:lvl1pPr>
          </a:lstStyle>
          <a:p>
            <a:r>
              <a:rPr lang="en-US"/>
              <a:t>Click to edit Master title style</a:t>
            </a:r>
          </a:p>
        </p:txBody>
      </p:sp>
    </p:spTree>
    <p:extLst>
      <p:ext uri="{BB962C8B-B14F-4D97-AF65-F5344CB8AC3E}">
        <p14:creationId xmlns:p14="http://schemas.microsoft.com/office/powerpoint/2010/main" val="3962111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4600" y="3086100"/>
            <a:ext cx="4114800" cy="685800"/>
          </a:xfrm>
          <a:noFill/>
          <a:ln>
            <a:noFill/>
          </a:ln>
        </p:spPr>
        <p:txBody>
          <a:bodyPr/>
          <a:lstStyle>
            <a:lvl1pPr algn="ctr">
              <a:defRPr sz="1100">
                <a:solidFill>
                  <a:srgbClr val="000000"/>
                </a:solidFill>
                <a:effectLst/>
              </a:defRPr>
            </a:lvl1pPr>
          </a:lstStyle>
          <a:p>
            <a:r>
              <a:rPr lang="en-US"/>
              <a:t>Click to edit Master title style</a:t>
            </a:r>
          </a:p>
        </p:txBody>
      </p:sp>
    </p:spTree>
    <p:extLst>
      <p:ext uri="{BB962C8B-B14F-4D97-AF65-F5344CB8AC3E}">
        <p14:creationId xmlns:p14="http://schemas.microsoft.com/office/powerpoint/2010/main" val="455047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0"/>
            <a:ext cx="8229600" cy="685800"/>
          </a:xfrm>
          <a:noFill/>
          <a:ln>
            <a:noFill/>
          </a:ln>
        </p:spPr>
        <p:txBody>
          <a:bodyPr/>
          <a:lstStyle>
            <a:lvl1pPr algn="ctr">
              <a:defRPr sz="1400">
                <a:solidFill>
                  <a:srgbClr val="000000"/>
                </a:solidFill>
                <a:effectLst/>
              </a:defRPr>
            </a:lvl1pPr>
          </a:lstStyle>
          <a:p>
            <a:r>
              <a:rPr lang="en-US"/>
              <a:t>Click to edit Master title style</a:t>
            </a:r>
          </a:p>
        </p:txBody>
      </p:sp>
    </p:spTree>
    <p:extLst>
      <p:ext uri="{BB962C8B-B14F-4D97-AF65-F5344CB8AC3E}">
        <p14:creationId xmlns:p14="http://schemas.microsoft.com/office/powerpoint/2010/main" val="1899403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1578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50166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60126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3146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9588" y="0"/>
            <a:ext cx="2284412"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75" y="0"/>
            <a:ext cx="6704013"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306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14C90"/>
          </a:solidFill>
          <a:ln>
            <a:solidFill>
              <a:srgbClr val="263B94"/>
            </a:solidFill>
          </a:ln>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1556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371600"/>
          </a:xfrm>
          <a:noFill/>
          <a:ln>
            <a:noFill/>
          </a:ln>
        </p:spPr>
        <p:txBody>
          <a:bodyPr/>
          <a:lstStyle>
            <a:lvl1pPr>
              <a:defRPr>
                <a:solidFill>
                  <a:srgbClr val="263B94"/>
                </a:solidFill>
              </a:defRPr>
            </a:lvl1pPr>
          </a:lstStyle>
          <a:p>
            <a:r>
              <a:rPr lang="en-US" dirty="0"/>
              <a:t>Click to edit Master title style</a:t>
            </a:r>
          </a:p>
        </p:txBody>
      </p:sp>
      <p:sp>
        <p:nvSpPr>
          <p:cNvPr id="3" name="Content Placeholder 2"/>
          <p:cNvSpPr>
            <a:spLocks noGrp="1"/>
          </p:cNvSpPr>
          <p:nvPr>
            <p:ph idx="1"/>
          </p:nvPr>
        </p:nvSpPr>
        <p:spPr>
          <a:xfrm>
            <a:off x="457200" y="3429000"/>
            <a:ext cx="8229600" cy="2697163"/>
          </a:xfrm>
        </p:spPr>
        <p:txBody>
          <a:bodyPr/>
          <a:lstStyle>
            <a:lvl1pPr marL="0" indent="0" algn="ctr">
              <a:buNone/>
              <a:defRPr/>
            </a:lvl1pPr>
            <a:lvl2pPr algn="ctr">
              <a:buNone/>
              <a:defRPr/>
            </a:lvl2pPr>
            <a:lvl3pPr algn="ctr">
              <a:buNone/>
              <a:defRPr/>
            </a:lvl3pPr>
            <a:lvl4pPr algn="ctr">
              <a:buNone/>
              <a:defRPr/>
            </a:lvl4pPr>
            <a:lvl5pPr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6337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E7CD630C-F0EC-DA91-348B-662B0DCD54BA}"/>
              </a:ext>
            </a:extLst>
          </p:cNvPr>
          <p:cNvSpPr>
            <a:spLocks noChangeArrowheads="1"/>
          </p:cNvSpPr>
          <p:nvPr userDrawn="1"/>
        </p:nvSpPr>
        <p:spPr bwMode="gray">
          <a:xfrm>
            <a:off x="-9525" y="6400800"/>
            <a:ext cx="9153525" cy="457200"/>
          </a:xfrm>
          <a:prstGeom prst="rect">
            <a:avLst/>
          </a:prstGeom>
          <a:solidFill>
            <a:srgbClr val="214C90"/>
          </a:solidFill>
          <a:ln w="9525">
            <a:solidFill>
              <a:srgbClr val="214C90"/>
            </a:solidFill>
            <a:miter lim="800000"/>
            <a:headEnd/>
            <a:tailEnd/>
          </a:ln>
        </p:spPr>
        <p:txBody>
          <a:bodyPr wrap="none" lIns="0" tIns="0" rIns="0" bIns="0" anchor="ctr"/>
          <a:lstStyle>
            <a:lvl1pPr defTabSz="457200">
              <a:defRPr sz="2400">
                <a:solidFill>
                  <a:schemeClr val="tx1"/>
                </a:solidFill>
                <a:latin typeface="Arial" charset="0"/>
                <a:ea typeface="ＭＳ Ｐゴシック" charset="-128"/>
              </a:defRPr>
            </a:lvl1pPr>
            <a:lvl2pPr marL="37931725" indent="-37474525" defTabSz="457200">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p>
        </p:txBody>
      </p:sp>
      <p:pic>
        <p:nvPicPr>
          <p:cNvPr id="5" name="Picture 8" descr="Pearson_Bound_White">
            <a:extLst>
              <a:ext uri="{FF2B5EF4-FFF2-40B4-BE49-F238E27FC236}">
                <a16:creationId xmlns:a16="http://schemas.microsoft.com/office/drawing/2014/main" id="{9411A3C7-12AE-62F2-6B1F-32FCC04ECA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1588" y="6400800"/>
            <a:ext cx="1533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earson_Strap_Bound_White">
            <a:extLst>
              <a:ext uri="{FF2B5EF4-FFF2-40B4-BE49-F238E27FC236}">
                <a16:creationId xmlns:a16="http://schemas.microsoft.com/office/drawing/2014/main" id="{6DDA7A96-3D49-AB56-B3FB-AB3E20878C6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6400800"/>
            <a:ext cx="1766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7">
            <a:extLst>
              <a:ext uri="{FF2B5EF4-FFF2-40B4-BE49-F238E27FC236}">
                <a16:creationId xmlns:a16="http://schemas.microsoft.com/office/drawing/2014/main" id="{6001A21B-0194-A45B-D25E-BCCC4D647305}"/>
              </a:ext>
            </a:extLst>
          </p:cNvPr>
          <p:cNvSpPr txBox="1">
            <a:spLocks noChangeArrowheads="1"/>
          </p:cNvSpPr>
          <p:nvPr userDrawn="1"/>
        </p:nvSpPr>
        <p:spPr bwMode="auto">
          <a:xfrm>
            <a:off x="4495800" y="6400800"/>
            <a:ext cx="3276600" cy="457200"/>
          </a:xfrm>
          <a:prstGeom prst="rect">
            <a:avLst/>
          </a:prstGeom>
          <a:noFill/>
          <a:ln>
            <a:noFill/>
          </a:ln>
        </p:spPr>
        <p:txBody>
          <a:bodyPr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en-US" sz="900">
                <a:solidFill>
                  <a:schemeClr val="bg1"/>
                </a:solidFill>
                <a:latin typeface="Verdana" charset="0"/>
              </a:rPr>
              <a:t>Copyright © 2017 by Pearson Education, Inc.</a:t>
            </a:r>
          </a:p>
          <a:p>
            <a:pPr algn="r" eaLnBrk="1" hangingPunct="1">
              <a:defRPr/>
            </a:pPr>
            <a:r>
              <a:rPr lang="en-US" altLang="en-US" sz="900">
                <a:solidFill>
                  <a:schemeClr val="bg1"/>
                </a:solidFill>
                <a:latin typeface="Verdana" charset="0"/>
              </a:rPr>
              <a:t>All Rights Reserved.</a:t>
            </a:r>
          </a:p>
        </p:txBody>
      </p:sp>
      <p:sp>
        <p:nvSpPr>
          <p:cNvPr id="8" name="Text Box 47">
            <a:extLst>
              <a:ext uri="{FF2B5EF4-FFF2-40B4-BE49-F238E27FC236}">
                <a16:creationId xmlns:a16="http://schemas.microsoft.com/office/drawing/2014/main" id="{6A902F84-DE3B-DF9B-4E18-62F9F110992A}"/>
              </a:ext>
            </a:extLst>
          </p:cNvPr>
          <p:cNvSpPr txBox="1">
            <a:spLocks noChangeArrowheads="1"/>
          </p:cNvSpPr>
          <p:nvPr userDrawn="1"/>
        </p:nvSpPr>
        <p:spPr bwMode="auto">
          <a:xfrm>
            <a:off x="1905000" y="6400800"/>
            <a:ext cx="3348038" cy="457200"/>
          </a:xfrm>
          <a:prstGeom prst="rect">
            <a:avLst/>
          </a:prstGeom>
          <a:noFill/>
          <a:ln>
            <a:noFill/>
          </a:ln>
        </p:spPr>
        <p:txBody>
          <a:bodyPr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900" i="1">
                <a:solidFill>
                  <a:srgbClr val="FFFFFF"/>
                </a:solidFill>
                <a:latin typeface="Verdana" charset="0"/>
              </a:rPr>
              <a:t>Criminal Behavior: A Psychological Approach, </a:t>
            </a:r>
            <a:r>
              <a:rPr lang="en-US" altLang="en-US" sz="900">
                <a:solidFill>
                  <a:srgbClr val="FFFFFF"/>
                </a:solidFill>
                <a:latin typeface="Verdana" charset="0"/>
              </a:rPr>
              <a:t>11e</a:t>
            </a:r>
          </a:p>
          <a:p>
            <a:pPr eaLnBrk="1" hangingPunct="1">
              <a:defRPr/>
            </a:pPr>
            <a:r>
              <a:rPr lang="en-US" altLang="en-US" sz="900">
                <a:solidFill>
                  <a:srgbClr val="FFFFFF"/>
                </a:solidFill>
                <a:latin typeface="Verdana" charset="0"/>
              </a:rPr>
              <a:t>Curt Bartol | Anne Bartol	</a:t>
            </a:r>
          </a:p>
        </p:txBody>
      </p:sp>
      <p:cxnSp>
        <p:nvCxnSpPr>
          <p:cNvPr id="9" name="Straight Connector 7">
            <a:extLst>
              <a:ext uri="{FF2B5EF4-FFF2-40B4-BE49-F238E27FC236}">
                <a16:creationId xmlns:a16="http://schemas.microsoft.com/office/drawing/2014/main" id="{D4F7E7BE-8C47-843A-050F-526950075D71}"/>
              </a:ext>
            </a:extLst>
          </p:cNvPr>
          <p:cNvCxnSpPr>
            <a:cxnSpLocks noChangeShapeType="1"/>
          </p:cNvCxnSpPr>
          <p:nvPr/>
        </p:nvCxnSpPr>
        <p:spPr bwMode="auto">
          <a:xfrm>
            <a:off x="0" y="1371600"/>
            <a:ext cx="9156700" cy="0"/>
          </a:xfrm>
          <a:prstGeom prst="line">
            <a:avLst/>
          </a:prstGeom>
          <a:noFill/>
          <a:ln w="19050">
            <a:solidFill>
              <a:srgbClr val="131442"/>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4114800" cy="4525963"/>
          </a:xfrm>
        </p:spPr>
        <p:txBody>
          <a:bodyPr/>
          <a:lstStyle>
            <a:lvl1pPr>
              <a:defRPr sz="2800"/>
            </a:lvl1pPr>
            <a:lvl2pPr>
              <a:defRPr sz="2600"/>
            </a:lvl2pPr>
            <a:lvl3pPr>
              <a:defRPr sz="2400"/>
            </a:lvl3pPr>
            <a:lvl4pPr>
              <a:defRPr sz="22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2915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73B55E"/>
            </a:solidFill>
          </a:ln>
        </p:spPr>
        <p:txBody>
          <a:bodyPr/>
          <a:lstStyle/>
          <a:p>
            <a:r>
              <a:rPr lang="en-US"/>
              <a:t>Click to edit Master title style</a:t>
            </a:r>
          </a:p>
        </p:txBody>
      </p:sp>
      <p:sp>
        <p:nvSpPr>
          <p:cNvPr id="3" name="Content Placeholder 2"/>
          <p:cNvSpPr>
            <a:spLocks noGrp="1"/>
          </p:cNvSpPr>
          <p:nvPr>
            <p:ph idx="1"/>
          </p:nvPr>
        </p:nvSpPr>
        <p:spPr>
          <a:xfrm>
            <a:off x="457200" y="5761037"/>
            <a:ext cx="8229600" cy="563563"/>
          </a:xfrm>
        </p:spPr>
        <p:txBody>
          <a:bodyPr anchor="b"/>
          <a:lstStyle>
            <a:lvl1pPr marL="342900" indent="-4763" algn="ctr">
              <a:buNone/>
              <a:tabLst>
                <a:tab pos="7773988" algn="l"/>
              </a:tabLst>
              <a:defRPr sz="1400"/>
            </a:lvl1pPr>
            <a:lvl2pPr algn="ctr">
              <a:buNone/>
              <a:tabLst>
                <a:tab pos="7773988" algn="l"/>
              </a:tabLst>
              <a:defRPr sz="1400"/>
            </a:lvl2pPr>
            <a:lvl3pPr algn="ctr">
              <a:buNone/>
              <a:tabLst>
                <a:tab pos="7773988" algn="l"/>
              </a:tabLst>
              <a:defRPr sz="1400"/>
            </a:lvl3pPr>
            <a:lvl4pPr algn="ctr">
              <a:buNone/>
              <a:tabLst>
                <a:tab pos="7773988" algn="l"/>
              </a:tabLst>
              <a:defRPr sz="1400"/>
            </a:lvl4pPr>
            <a:lvl5pPr algn="ctr">
              <a:buNone/>
              <a:tabLst>
                <a:tab pos="7773988" algn="l"/>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6657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72212B9B-9878-583C-665C-0BA79BA377CC}"/>
              </a:ext>
            </a:extLst>
          </p:cNvPr>
          <p:cNvSpPr>
            <a:spLocks noChangeArrowheads="1"/>
          </p:cNvSpPr>
          <p:nvPr userDrawn="1"/>
        </p:nvSpPr>
        <p:spPr bwMode="gray">
          <a:xfrm>
            <a:off x="-9525" y="6400800"/>
            <a:ext cx="9153525" cy="457200"/>
          </a:xfrm>
          <a:prstGeom prst="rect">
            <a:avLst/>
          </a:prstGeom>
          <a:solidFill>
            <a:srgbClr val="214C90"/>
          </a:solidFill>
          <a:ln w="9525">
            <a:solidFill>
              <a:srgbClr val="214C90"/>
            </a:solidFill>
            <a:miter lim="800000"/>
            <a:headEnd/>
            <a:tailEnd/>
          </a:ln>
        </p:spPr>
        <p:txBody>
          <a:bodyPr wrap="none" lIns="0" tIns="0" rIns="0" bIns="0" anchor="ctr"/>
          <a:lstStyle>
            <a:lvl1pPr defTabSz="457200">
              <a:defRPr sz="2400">
                <a:solidFill>
                  <a:schemeClr val="tx1"/>
                </a:solidFill>
                <a:latin typeface="Arial" charset="0"/>
                <a:ea typeface="ＭＳ Ｐゴシック" charset="-128"/>
              </a:defRPr>
            </a:lvl1pPr>
            <a:lvl2pPr marL="37931725" indent="-37474525" defTabSz="457200">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p>
        </p:txBody>
      </p:sp>
      <p:pic>
        <p:nvPicPr>
          <p:cNvPr id="4" name="Picture 8" descr="Pearson_Bound_White">
            <a:extLst>
              <a:ext uri="{FF2B5EF4-FFF2-40B4-BE49-F238E27FC236}">
                <a16:creationId xmlns:a16="http://schemas.microsoft.com/office/drawing/2014/main" id="{2B850DE2-ABD9-3D69-9D37-E5BE409A403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1588" y="6400800"/>
            <a:ext cx="1533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earson_Strap_Bound_White">
            <a:extLst>
              <a:ext uri="{FF2B5EF4-FFF2-40B4-BE49-F238E27FC236}">
                <a16:creationId xmlns:a16="http://schemas.microsoft.com/office/drawing/2014/main" id="{0BB35585-F5D5-B66F-FABE-926BFF3A812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6400800"/>
            <a:ext cx="1766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7">
            <a:extLst>
              <a:ext uri="{FF2B5EF4-FFF2-40B4-BE49-F238E27FC236}">
                <a16:creationId xmlns:a16="http://schemas.microsoft.com/office/drawing/2014/main" id="{500C2DBF-BCB0-61C2-B27C-CABF710DE52B}"/>
              </a:ext>
            </a:extLst>
          </p:cNvPr>
          <p:cNvSpPr txBox="1">
            <a:spLocks noChangeArrowheads="1"/>
          </p:cNvSpPr>
          <p:nvPr userDrawn="1"/>
        </p:nvSpPr>
        <p:spPr bwMode="auto">
          <a:xfrm>
            <a:off x="4495800" y="6400800"/>
            <a:ext cx="3276600" cy="457200"/>
          </a:xfrm>
          <a:prstGeom prst="rect">
            <a:avLst/>
          </a:prstGeom>
          <a:noFill/>
          <a:ln>
            <a:noFill/>
          </a:ln>
        </p:spPr>
        <p:txBody>
          <a:bodyPr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en-US" sz="900">
                <a:solidFill>
                  <a:schemeClr val="bg1"/>
                </a:solidFill>
                <a:latin typeface="Verdana" charset="0"/>
              </a:rPr>
              <a:t>Copyright © 2017 by Pearson Education, Inc.</a:t>
            </a:r>
          </a:p>
          <a:p>
            <a:pPr algn="r" eaLnBrk="1" hangingPunct="1">
              <a:defRPr/>
            </a:pPr>
            <a:r>
              <a:rPr lang="en-US" altLang="en-US" sz="900">
                <a:solidFill>
                  <a:schemeClr val="bg1"/>
                </a:solidFill>
                <a:latin typeface="Verdana" charset="0"/>
              </a:rPr>
              <a:t>All Rights Reserved.</a:t>
            </a:r>
          </a:p>
        </p:txBody>
      </p:sp>
      <p:sp>
        <p:nvSpPr>
          <p:cNvPr id="7" name="Text Box 47">
            <a:extLst>
              <a:ext uri="{FF2B5EF4-FFF2-40B4-BE49-F238E27FC236}">
                <a16:creationId xmlns:a16="http://schemas.microsoft.com/office/drawing/2014/main" id="{5FF65F62-24E2-1C23-A520-75CD03DFDAAF}"/>
              </a:ext>
            </a:extLst>
          </p:cNvPr>
          <p:cNvSpPr txBox="1">
            <a:spLocks noChangeArrowheads="1"/>
          </p:cNvSpPr>
          <p:nvPr userDrawn="1"/>
        </p:nvSpPr>
        <p:spPr bwMode="auto">
          <a:xfrm>
            <a:off x="1905000" y="6400800"/>
            <a:ext cx="3348038" cy="457200"/>
          </a:xfrm>
          <a:prstGeom prst="rect">
            <a:avLst/>
          </a:prstGeom>
          <a:noFill/>
          <a:ln>
            <a:noFill/>
          </a:ln>
        </p:spPr>
        <p:txBody>
          <a:bodyPr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900" i="1">
                <a:solidFill>
                  <a:srgbClr val="FFFFFF"/>
                </a:solidFill>
                <a:latin typeface="Verdana" charset="0"/>
              </a:rPr>
              <a:t>Criminal Behavior: A Psychological Approach, </a:t>
            </a:r>
            <a:r>
              <a:rPr lang="en-US" altLang="en-US" sz="900">
                <a:solidFill>
                  <a:srgbClr val="FFFFFF"/>
                </a:solidFill>
                <a:latin typeface="Verdana" charset="0"/>
              </a:rPr>
              <a:t>11e</a:t>
            </a:r>
          </a:p>
          <a:p>
            <a:pPr eaLnBrk="1" hangingPunct="1">
              <a:defRPr/>
            </a:pPr>
            <a:r>
              <a:rPr lang="en-US" altLang="en-US" sz="900">
                <a:solidFill>
                  <a:srgbClr val="FFFFFF"/>
                </a:solidFill>
                <a:latin typeface="Verdana" charset="0"/>
              </a:rPr>
              <a:t>Curt Bartol | Anne Bartol	</a:t>
            </a:r>
          </a:p>
        </p:txBody>
      </p:sp>
      <p:cxnSp>
        <p:nvCxnSpPr>
          <p:cNvPr id="8" name="Straight Connector 13">
            <a:extLst>
              <a:ext uri="{FF2B5EF4-FFF2-40B4-BE49-F238E27FC236}">
                <a16:creationId xmlns:a16="http://schemas.microsoft.com/office/drawing/2014/main" id="{EF9FF8E7-BABE-8770-A749-377D5F985683}"/>
              </a:ext>
            </a:extLst>
          </p:cNvPr>
          <p:cNvCxnSpPr>
            <a:cxnSpLocks noChangeShapeType="1"/>
          </p:cNvCxnSpPr>
          <p:nvPr/>
        </p:nvCxnSpPr>
        <p:spPr bwMode="auto">
          <a:xfrm>
            <a:off x="0" y="1371600"/>
            <a:ext cx="9156700" cy="0"/>
          </a:xfrm>
          <a:prstGeom prst="line">
            <a:avLst/>
          </a:prstGeom>
          <a:noFill/>
          <a:ln w="19050">
            <a:solidFill>
              <a:srgbClr val="131442"/>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24076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76077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9255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6997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72F0C2F0-406C-80EA-C6D5-D522CD30255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13">
            <a:extLst>
              <a:ext uri="{FF2B5EF4-FFF2-40B4-BE49-F238E27FC236}">
                <a16:creationId xmlns:a16="http://schemas.microsoft.com/office/drawing/2014/main" id="{A5050D47-6B15-48DE-2D90-F994CAE3F72A}"/>
              </a:ext>
            </a:extLst>
          </p:cNvPr>
          <p:cNvSpPr>
            <a:spLocks noGrp="1" noChangeArrowheads="1"/>
          </p:cNvSpPr>
          <p:nvPr>
            <p:ph type="title"/>
          </p:nvPr>
        </p:nvSpPr>
        <p:spPr bwMode="auto">
          <a:xfrm>
            <a:off x="0" y="0"/>
            <a:ext cx="9163050" cy="1371600"/>
          </a:xfrm>
          <a:prstGeom prst="rect">
            <a:avLst/>
          </a:prstGeom>
          <a:solidFill>
            <a:srgbClr val="214C90"/>
          </a:solidFill>
          <a:ln w="9525">
            <a:solidFill>
              <a:srgbClr val="263B94"/>
            </a:solid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 name="Rectangle 5">
            <a:extLst>
              <a:ext uri="{FF2B5EF4-FFF2-40B4-BE49-F238E27FC236}">
                <a16:creationId xmlns:a16="http://schemas.microsoft.com/office/drawing/2014/main" id="{71A32A8B-1213-DB90-A877-087D18ECF317}"/>
              </a:ext>
            </a:extLst>
          </p:cNvPr>
          <p:cNvSpPr>
            <a:spLocks noChangeArrowheads="1"/>
          </p:cNvSpPr>
          <p:nvPr userDrawn="1"/>
        </p:nvSpPr>
        <p:spPr bwMode="gray">
          <a:xfrm>
            <a:off x="-9525" y="6400800"/>
            <a:ext cx="9153525" cy="457200"/>
          </a:xfrm>
          <a:prstGeom prst="rect">
            <a:avLst/>
          </a:prstGeom>
          <a:solidFill>
            <a:srgbClr val="214C90"/>
          </a:solidFill>
          <a:ln w="9525">
            <a:solidFill>
              <a:srgbClr val="214C90"/>
            </a:solidFill>
            <a:miter lim="800000"/>
            <a:headEnd/>
            <a:tailEnd/>
          </a:ln>
        </p:spPr>
        <p:txBody>
          <a:bodyPr wrap="none" lIns="0" tIns="0" rIns="0" bIns="0" anchor="ctr"/>
          <a:lstStyle>
            <a:lvl1pPr defTabSz="457200">
              <a:defRPr sz="2400">
                <a:solidFill>
                  <a:schemeClr val="tx1"/>
                </a:solidFill>
                <a:latin typeface="Arial" charset="0"/>
                <a:ea typeface="ＭＳ Ｐゴシック" charset="-128"/>
              </a:defRPr>
            </a:lvl1pPr>
            <a:lvl2pPr marL="37931725" indent="-37474525" defTabSz="457200">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p>
        </p:txBody>
      </p:sp>
      <p:pic>
        <p:nvPicPr>
          <p:cNvPr id="1029" name="Picture 8" descr="Pearson_Bound_White">
            <a:extLst>
              <a:ext uri="{FF2B5EF4-FFF2-40B4-BE49-F238E27FC236}">
                <a16:creationId xmlns:a16="http://schemas.microsoft.com/office/drawing/2014/main" id="{F1E18228-DE71-BC75-8971-AA056A8C437F}"/>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621588" y="6400800"/>
            <a:ext cx="1533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9" descr="Pearson_Strap_Bound_White">
            <a:extLst>
              <a:ext uri="{FF2B5EF4-FFF2-40B4-BE49-F238E27FC236}">
                <a16:creationId xmlns:a16="http://schemas.microsoft.com/office/drawing/2014/main" id="{BC3EBF47-7BDA-9338-6483-565D406C4773}"/>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175" y="6400800"/>
            <a:ext cx="1766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47">
            <a:extLst>
              <a:ext uri="{FF2B5EF4-FFF2-40B4-BE49-F238E27FC236}">
                <a16:creationId xmlns:a16="http://schemas.microsoft.com/office/drawing/2014/main" id="{03F53108-1E09-3AF5-5CE7-E7BDD36FA464}"/>
              </a:ext>
            </a:extLst>
          </p:cNvPr>
          <p:cNvSpPr txBox="1">
            <a:spLocks noChangeArrowheads="1"/>
          </p:cNvSpPr>
          <p:nvPr userDrawn="1"/>
        </p:nvSpPr>
        <p:spPr bwMode="auto">
          <a:xfrm>
            <a:off x="4495800" y="6400800"/>
            <a:ext cx="3276600" cy="457200"/>
          </a:xfrm>
          <a:prstGeom prst="rect">
            <a:avLst/>
          </a:prstGeom>
          <a:noFill/>
          <a:ln>
            <a:noFill/>
          </a:ln>
        </p:spPr>
        <p:txBody>
          <a:bodyPr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en-US" sz="900">
                <a:solidFill>
                  <a:schemeClr val="bg1"/>
                </a:solidFill>
                <a:latin typeface="Verdana" charset="0"/>
              </a:rPr>
              <a:t>Copyright © 2017 by Pearson Education, Inc.</a:t>
            </a:r>
          </a:p>
          <a:p>
            <a:pPr algn="r" eaLnBrk="1" hangingPunct="1">
              <a:defRPr/>
            </a:pPr>
            <a:r>
              <a:rPr lang="en-US" altLang="en-US" sz="900">
                <a:solidFill>
                  <a:schemeClr val="bg1"/>
                </a:solidFill>
                <a:latin typeface="Verdana" charset="0"/>
              </a:rPr>
              <a:t>All Rights Reserved.</a:t>
            </a:r>
          </a:p>
        </p:txBody>
      </p:sp>
      <p:sp>
        <p:nvSpPr>
          <p:cNvPr id="23" name="Text Box 47">
            <a:extLst>
              <a:ext uri="{FF2B5EF4-FFF2-40B4-BE49-F238E27FC236}">
                <a16:creationId xmlns:a16="http://schemas.microsoft.com/office/drawing/2014/main" id="{14D6A019-B389-0B3E-231E-DA2FD07ED419}"/>
              </a:ext>
            </a:extLst>
          </p:cNvPr>
          <p:cNvSpPr txBox="1">
            <a:spLocks noChangeArrowheads="1"/>
          </p:cNvSpPr>
          <p:nvPr userDrawn="1"/>
        </p:nvSpPr>
        <p:spPr bwMode="auto">
          <a:xfrm>
            <a:off x="1905000" y="6400800"/>
            <a:ext cx="3348038" cy="457200"/>
          </a:xfrm>
          <a:prstGeom prst="rect">
            <a:avLst/>
          </a:prstGeom>
          <a:noFill/>
          <a:ln>
            <a:noFill/>
          </a:ln>
        </p:spPr>
        <p:txBody>
          <a:bodyPr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900" i="1">
                <a:solidFill>
                  <a:srgbClr val="FFFFFF"/>
                </a:solidFill>
                <a:latin typeface="Verdana" charset="0"/>
              </a:rPr>
              <a:t>Criminal Behavior: A Psychological Approach, </a:t>
            </a:r>
            <a:r>
              <a:rPr lang="en-US" altLang="en-US" sz="900">
                <a:solidFill>
                  <a:srgbClr val="FFFFFF"/>
                </a:solidFill>
                <a:latin typeface="Verdana" charset="0"/>
              </a:rPr>
              <a:t>11e</a:t>
            </a:r>
          </a:p>
          <a:p>
            <a:pPr eaLnBrk="1" hangingPunct="1">
              <a:defRPr/>
            </a:pPr>
            <a:r>
              <a:rPr lang="en-US" altLang="en-US" sz="900">
                <a:solidFill>
                  <a:srgbClr val="FFFFFF"/>
                </a:solidFill>
                <a:latin typeface="Verdana" charset="0"/>
              </a:rPr>
              <a:t>Curt Bartol | Anne Bartol	</a:t>
            </a:r>
          </a:p>
        </p:txBody>
      </p:sp>
    </p:spTree>
  </p:cSld>
  <p:clrMap bg1="lt1" tx1="dk1" bg2="lt2" tx2="dk2" accent1="accent1" accent2="accent2" accent3="accent3" accent4="accent4" accent5="accent5" accent6="accent6" hlink="hlink" folHlink="folHlink"/>
  <p:sldLayoutIdLst>
    <p:sldLayoutId id="2147484795" r:id="rId1"/>
    <p:sldLayoutId id="2147484781" r:id="rId2"/>
    <p:sldLayoutId id="2147484782" r:id="rId3"/>
    <p:sldLayoutId id="2147484796" r:id="rId4"/>
    <p:sldLayoutId id="2147484783" r:id="rId5"/>
    <p:sldLayoutId id="2147484797" r:id="rId6"/>
    <p:sldLayoutId id="2147484784" r:id="rId7"/>
    <p:sldLayoutId id="2147484785" r:id="rId8"/>
    <p:sldLayoutId id="2147484786" r:id="rId9"/>
    <p:sldLayoutId id="2147484787" r:id="rId10"/>
    <p:sldLayoutId id="2147484788" r:id="rId11"/>
    <p:sldLayoutId id="2147484789" r:id="rId12"/>
    <p:sldLayoutId id="2147484790" r:id="rId13"/>
    <p:sldLayoutId id="2147484791" r:id="rId14"/>
    <p:sldLayoutId id="2147484792" r:id="rId15"/>
    <p:sldLayoutId id="2147484793" r:id="rId16"/>
    <p:sldLayoutId id="2147484794" r:id="rId17"/>
  </p:sldLayoutIdLst>
  <p:txStyles>
    <p:titleStyle>
      <a:lvl1pPr algn="ctr" rtl="0" eaLnBrk="0" fontAlgn="base" hangingPunct="0">
        <a:spcBef>
          <a:spcPct val="0"/>
        </a:spcBef>
        <a:spcAft>
          <a:spcPct val="0"/>
        </a:spcAft>
        <a:defRPr sz="4000">
          <a:solidFill>
            <a:srgbClr val="FFFFFF"/>
          </a:solidFill>
          <a:latin typeface="Verdana"/>
          <a:ea typeface="+mj-ea"/>
          <a:cs typeface="ＭＳ Ｐゴシック" charset="-128"/>
        </a:defRPr>
      </a:lvl1pPr>
      <a:lvl2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Verdana" charset="0"/>
          <a:ea typeface="ＭＳ Ｐゴシック" charset="-128"/>
          <a:cs typeface="ＭＳ Ｐゴシック" charset="-128"/>
        </a:defRPr>
      </a:lvl2pPr>
      <a:lvl3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Verdana" charset="0"/>
          <a:ea typeface="ＭＳ Ｐゴシック" charset="-128"/>
          <a:cs typeface="ＭＳ Ｐゴシック" charset="-128"/>
        </a:defRPr>
      </a:lvl3pPr>
      <a:lvl4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Verdana" charset="0"/>
          <a:ea typeface="ＭＳ Ｐゴシック" charset="-128"/>
          <a:cs typeface="ＭＳ Ｐゴシック" charset="-128"/>
        </a:defRPr>
      </a:lvl4pPr>
      <a:lvl5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Verdana" charset="0"/>
          <a:ea typeface="ＭＳ Ｐゴシック" charset="-128"/>
          <a:cs typeface="ＭＳ Ｐゴシック" charset="-128"/>
        </a:defRPr>
      </a:lvl5pPr>
      <a:lvl6pPr marL="457200" algn="ctr" rtl="0" eaLnBrk="1" fontAlgn="base" hangingPunct="1">
        <a:spcBef>
          <a:spcPct val="0"/>
        </a:spcBef>
        <a:spcAft>
          <a:spcPct val="0"/>
        </a:spcAft>
        <a:defRPr sz="4400" b="1">
          <a:solidFill>
            <a:schemeClr val="bg1"/>
          </a:solidFill>
          <a:latin typeface="Arial" charset="0"/>
          <a:ea typeface="ＭＳ Ｐゴシック" charset="-128"/>
          <a:cs typeface="ＭＳ Ｐゴシック" charset="-128"/>
        </a:defRPr>
      </a:lvl6pPr>
      <a:lvl7pPr marL="914400" algn="ctr" rtl="0" eaLnBrk="1" fontAlgn="base" hangingPunct="1">
        <a:spcBef>
          <a:spcPct val="0"/>
        </a:spcBef>
        <a:spcAft>
          <a:spcPct val="0"/>
        </a:spcAft>
        <a:defRPr sz="4400" b="1">
          <a:solidFill>
            <a:schemeClr val="bg1"/>
          </a:solidFill>
          <a:latin typeface="Arial" charset="0"/>
          <a:ea typeface="ＭＳ Ｐゴシック" charset="-128"/>
          <a:cs typeface="ＭＳ Ｐゴシック" charset="-128"/>
        </a:defRPr>
      </a:lvl7pPr>
      <a:lvl8pPr marL="1371600" algn="ctr" rtl="0" eaLnBrk="1" fontAlgn="base" hangingPunct="1">
        <a:spcBef>
          <a:spcPct val="0"/>
        </a:spcBef>
        <a:spcAft>
          <a:spcPct val="0"/>
        </a:spcAft>
        <a:defRPr sz="4400" b="1">
          <a:solidFill>
            <a:schemeClr val="bg1"/>
          </a:solidFill>
          <a:latin typeface="Arial" charset="0"/>
          <a:ea typeface="ＭＳ Ｐゴシック" charset="-128"/>
          <a:cs typeface="ＭＳ Ｐゴシック" charset="-128"/>
        </a:defRPr>
      </a:lvl8pPr>
      <a:lvl9pPr marL="1828800" algn="ctr" rtl="0" eaLnBrk="1" fontAlgn="base" hangingPunct="1">
        <a:spcBef>
          <a:spcPct val="0"/>
        </a:spcBef>
        <a:spcAft>
          <a:spcPct val="0"/>
        </a:spcAft>
        <a:defRPr sz="4400" b="1">
          <a:solidFill>
            <a:schemeClr val="bg1"/>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lr>
          <a:srgbClr val="263B94"/>
        </a:buClr>
        <a:buFont typeface="Times" panose="02020603050405020304" charset="0"/>
        <a:buChar char="•"/>
        <a:defRPr sz="3000">
          <a:solidFill>
            <a:schemeClr val="tx1"/>
          </a:solidFill>
          <a:latin typeface="Verdana"/>
          <a:ea typeface="+mn-ea"/>
          <a:cs typeface="ＭＳ Ｐゴシック" charset="-128"/>
        </a:defRPr>
      </a:lvl1pPr>
      <a:lvl2pPr marL="742950" indent="-285750" algn="l" rtl="0" eaLnBrk="0" fontAlgn="base" hangingPunct="0">
        <a:spcBef>
          <a:spcPct val="20000"/>
        </a:spcBef>
        <a:spcAft>
          <a:spcPct val="0"/>
        </a:spcAft>
        <a:buClr>
          <a:srgbClr val="263B94"/>
        </a:buClr>
        <a:buChar char="–"/>
        <a:defRPr sz="2800">
          <a:solidFill>
            <a:schemeClr val="tx1"/>
          </a:solidFill>
          <a:latin typeface="Verdana"/>
          <a:ea typeface="+mn-ea"/>
          <a:cs typeface="ＭＳ Ｐゴシック" charset="-128"/>
        </a:defRPr>
      </a:lvl2pPr>
      <a:lvl3pPr marL="1085850" indent="-228600" algn="l" rtl="0" eaLnBrk="0" fontAlgn="base" hangingPunct="0">
        <a:spcBef>
          <a:spcPct val="20000"/>
        </a:spcBef>
        <a:spcAft>
          <a:spcPct val="0"/>
        </a:spcAft>
        <a:buClr>
          <a:srgbClr val="263B94"/>
        </a:buClr>
        <a:buFont typeface="Wingdings" pitchFamily="2" charset="2"/>
        <a:buChar char="§"/>
        <a:defRPr sz="2600">
          <a:solidFill>
            <a:schemeClr val="tx1"/>
          </a:solidFill>
          <a:latin typeface="Verdana"/>
          <a:ea typeface="+mn-ea"/>
          <a:cs typeface="ＭＳ Ｐゴシック" charset="-128"/>
        </a:defRPr>
      </a:lvl3pPr>
      <a:lvl4pPr marL="1428750" indent="-228600" algn="l" rtl="0" eaLnBrk="0" fontAlgn="base" hangingPunct="0">
        <a:spcBef>
          <a:spcPct val="20000"/>
        </a:spcBef>
        <a:spcAft>
          <a:spcPct val="0"/>
        </a:spcAft>
        <a:buClr>
          <a:srgbClr val="263B94"/>
        </a:buClr>
        <a:buChar char="–"/>
        <a:defRPr sz="2400">
          <a:solidFill>
            <a:schemeClr val="tx1"/>
          </a:solidFill>
          <a:latin typeface="Verdana"/>
          <a:ea typeface="+mn-ea"/>
          <a:cs typeface="ＭＳ Ｐゴシック" charset="-128"/>
        </a:defRPr>
      </a:lvl4pPr>
      <a:lvl5pPr marL="1771650" indent="-228600" algn="l" rtl="0" eaLnBrk="0" fontAlgn="base" hangingPunct="0">
        <a:spcBef>
          <a:spcPct val="20000"/>
        </a:spcBef>
        <a:spcAft>
          <a:spcPct val="0"/>
        </a:spcAft>
        <a:buClr>
          <a:srgbClr val="263B94"/>
        </a:buClr>
        <a:buFont typeface="Times" panose="02020603050405020304" charset="0"/>
        <a:buChar char="•"/>
        <a:defRPr sz="2200">
          <a:solidFill>
            <a:schemeClr val="tx1"/>
          </a:solidFill>
          <a:latin typeface="Verdana"/>
          <a:ea typeface="+mn-ea"/>
          <a:cs typeface="ＭＳ Ｐゴシック" charset="-128"/>
        </a:defRPr>
      </a:lvl5pPr>
      <a:lvl6pPr marL="2228850" indent="-228600" algn="l" rtl="0" eaLnBrk="1" fontAlgn="base" hangingPunct="1">
        <a:spcBef>
          <a:spcPct val="20000"/>
        </a:spcBef>
        <a:spcAft>
          <a:spcPct val="0"/>
        </a:spcAft>
        <a:buClr>
          <a:srgbClr val="2D5E2F"/>
        </a:buClr>
        <a:buFont typeface="Times" charset="0"/>
        <a:buChar char="•"/>
        <a:defRPr sz="2000">
          <a:solidFill>
            <a:schemeClr val="tx1"/>
          </a:solidFill>
          <a:latin typeface="+mn-lt"/>
          <a:ea typeface="+mn-ea"/>
        </a:defRPr>
      </a:lvl6pPr>
      <a:lvl7pPr marL="2686050" indent="-228600" algn="l" rtl="0" eaLnBrk="1" fontAlgn="base" hangingPunct="1">
        <a:spcBef>
          <a:spcPct val="20000"/>
        </a:spcBef>
        <a:spcAft>
          <a:spcPct val="0"/>
        </a:spcAft>
        <a:buClr>
          <a:srgbClr val="2D5E2F"/>
        </a:buClr>
        <a:buFont typeface="Times" charset="0"/>
        <a:buChar char="•"/>
        <a:defRPr sz="2000">
          <a:solidFill>
            <a:schemeClr val="tx1"/>
          </a:solidFill>
          <a:latin typeface="+mn-lt"/>
          <a:ea typeface="+mn-ea"/>
        </a:defRPr>
      </a:lvl7pPr>
      <a:lvl8pPr marL="3143250" indent="-228600" algn="l" rtl="0" eaLnBrk="1" fontAlgn="base" hangingPunct="1">
        <a:spcBef>
          <a:spcPct val="20000"/>
        </a:spcBef>
        <a:spcAft>
          <a:spcPct val="0"/>
        </a:spcAft>
        <a:buClr>
          <a:srgbClr val="2D5E2F"/>
        </a:buClr>
        <a:buFont typeface="Times" charset="0"/>
        <a:buChar char="•"/>
        <a:defRPr sz="2000">
          <a:solidFill>
            <a:schemeClr val="tx1"/>
          </a:solidFill>
          <a:latin typeface="+mn-lt"/>
          <a:ea typeface="+mn-ea"/>
        </a:defRPr>
      </a:lvl8pPr>
      <a:lvl9pPr marL="3600450" indent="-228600" algn="l" rtl="0" eaLnBrk="1" fontAlgn="base" hangingPunct="1">
        <a:spcBef>
          <a:spcPct val="20000"/>
        </a:spcBef>
        <a:spcAft>
          <a:spcPct val="0"/>
        </a:spcAft>
        <a:buClr>
          <a:srgbClr val="2D5E2F"/>
        </a:buClr>
        <a:buFont typeface="Time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MjGNleUGtfo?feature=oembe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JYSX88h-qIc?feature=oembed" TargetMode="Externa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UzGnD9sE0A4?feature=oembed"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hyperlink" Target="https://www.mayoclinic.org/diseases-conditions/schizoaffective-disorder/symptoms-causes/syc-20354504" TargetMode="External"/><Relationship Id="rId3" Type="http://schemas.openxmlformats.org/officeDocument/2006/relationships/hyperlink" Target="https://www.nimh.nih.gov/health/statistics/mental-illness" TargetMode="External"/><Relationship Id="rId7" Type="http://schemas.openxmlformats.org/officeDocument/2006/relationships/hyperlink" Target="https://www.psych.ox.ac.uk/news/depression-linked-to-violent-crime-study-finds" TargetMode="External"/><Relationship Id="rId2" Type="http://schemas.openxmlformats.org/officeDocument/2006/relationships/hyperlink" Target="https://law.lis.virginia.gov/vacodefull/title37.2/chapter1/" TargetMode="External"/><Relationship Id="rId1" Type="http://schemas.openxmlformats.org/officeDocument/2006/relationships/slideLayout" Target="../slideLayouts/slideLayout2.xml"/><Relationship Id="rId6" Type="http://schemas.openxmlformats.org/officeDocument/2006/relationships/hyperlink" Target="https://ps.psychiatryonline.org/doi/10.1176/appi.ps.201400104" TargetMode="External"/><Relationship Id="rId5" Type="http://schemas.openxmlformats.org/officeDocument/2006/relationships/hyperlink" Target="https://www.apa.org/monitor/2021/04/ce-mental-illness" TargetMode="External"/><Relationship Id="rId4" Type="http://schemas.openxmlformats.org/officeDocument/2006/relationships/hyperlink" Target="https://www.treatmentadvocacycenter.org/evidence-and-research/learn-more-about/3695" TargetMode="External"/><Relationship Id="rId9" Type="http://schemas.openxmlformats.org/officeDocument/2006/relationships/hyperlink" Target="https://www.mayoclinic.org/diseases-conditions/schizotypal-personality-disorder/symptoms-causes/syc-20353919"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oyez.org/cases/2019/18-6135" TargetMode="External"/><Relationship Id="rId2" Type="http://schemas.openxmlformats.org/officeDocument/2006/relationships/hyperlink" Target="https://www.mayoclinic.org/diseases-conditions/schizoid-personality-disorder/symptoms-causes/syc-20354414" TargetMode="External"/><Relationship Id="rId1" Type="http://schemas.openxmlformats.org/officeDocument/2006/relationships/slideLayout" Target="../slideLayouts/slideLayout2.xml"/><Relationship Id="rId6" Type="http://schemas.openxmlformats.org/officeDocument/2006/relationships/hyperlink" Target="https://law.lis.virginia.gov/vacode/title54.1/chapter24/section54.1-2400.1/" TargetMode="External"/><Relationship Id="rId5" Type="http://schemas.openxmlformats.org/officeDocument/2006/relationships/hyperlink" Target="https://www.hg.org/legal-articles/legally-insane-the-insanity-defense-34143" TargetMode="External"/><Relationship Id="rId4" Type="http://schemas.openxmlformats.org/officeDocument/2006/relationships/hyperlink" Target="https://dbhds.virginia.gov/wp-content/uploads/2022/09/Section-1-The-Insanity-Defense-Insanity-Finding.pdf"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watch?v=UzGnD9sE0A4" TargetMode="External"/><Relationship Id="rId2" Type="http://schemas.openxmlformats.org/officeDocument/2006/relationships/hyperlink" Target="https://www.youtube.com/watch?v=OT3ZlaVOhrc" TargetMode="External"/><Relationship Id="rId1" Type="http://schemas.openxmlformats.org/officeDocument/2006/relationships/slideLayout" Target="../slideLayouts/slideLayout2.xml"/><Relationship Id="rId5" Type="http://schemas.openxmlformats.org/officeDocument/2006/relationships/hyperlink" Target="https://www.youtube.com/watch?v=JYSX88h-qIc" TargetMode="External"/><Relationship Id="rId4" Type="http://schemas.openxmlformats.org/officeDocument/2006/relationships/hyperlink" Target="https://www.youtube.com/watch?v=MjGNleUGtfo"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OT3ZlaVOhrc?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3">
            <a:extLst>
              <a:ext uri="{FF2B5EF4-FFF2-40B4-BE49-F238E27FC236}">
                <a16:creationId xmlns:a16="http://schemas.microsoft.com/office/drawing/2014/main" id="{6185EA5C-5E6C-5C1F-E586-12E2DFD86412}"/>
              </a:ext>
            </a:extLst>
          </p:cNvPr>
          <p:cNvSpPr>
            <a:spLocks noChangeArrowheads="1"/>
          </p:cNvSpPr>
          <p:nvPr/>
        </p:nvSpPr>
        <p:spPr bwMode="auto">
          <a:xfrm>
            <a:off x="4572000" y="3810000"/>
            <a:ext cx="3810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263B94"/>
              </a:buClr>
              <a:buFont typeface="Times" panose="02020603050405020304" charset="0"/>
              <a:buChar char="•"/>
              <a:defRPr sz="3000">
                <a:solidFill>
                  <a:schemeClr val="tx1"/>
                </a:solidFill>
                <a:latin typeface="Verdana" panose="020B0604030504040204" pitchFamily="34" charset="0"/>
                <a:ea typeface="ＭＳ Ｐゴシック" panose="020B0600070205080204" pitchFamily="34" charset="-128"/>
              </a:defRPr>
            </a:lvl1pPr>
            <a:lvl2pPr marL="37931725" indent="-37474525">
              <a:spcBef>
                <a:spcPct val="20000"/>
              </a:spcBef>
              <a:buClr>
                <a:srgbClr val="263B94"/>
              </a:buClr>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263B94"/>
              </a:buClr>
              <a:buFont typeface="Wingdings" pitchFamily="2" charset="2"/>
              <a:buChar char="§"/>
              <a:defRPr sz="26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rgbClr val="263B94"/>
              </a:buClr>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rgbClr val="263B94"/>
              </a:buClr>
              <a:buFont typeface="Times" panose="02020603050405020304" charset="0"/>
              <a:buChar char="•"/>
              <a:defRPr sz="2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63B94"/>
              </a:buClr>
              <a:buFont typeface="Times" panose="02020603050405020304" charset="0"/>
              <a:buChar char="•"/>
              <a:defRPr sz="2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63B94"/>
              </a:buClr>
              <a:buFont typeface="Times" panose="02020603050405020304" charset="0"/>
              <a:buChar char="•"/>
              <a:defRPr sz="2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63B94"/>
              </a:buClr>
              <a:buFont typeface="Times" panose="02020603050405020304" charset="0"/>
              <a:buChar char="•"/>
              <a:defRPr sz="2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63B94"/>
              </a:buClr>
              <a:buFont typeface="Times" panose="02020603050405020304" charset="0"/>
              <a:buChar char="•"/>
              <a:defRPr sz="2200">
                <a:solidFill>
                  <a:schemeClr val="tx1"/>
                </a:solidFill>
                <a:latin typeface="Verdana" panose="020B0604030504040204" pitchFamily="34" charset="0"/>
                <a:ea typeface="ＭＳ Ｐゴシック" panose="020B0600070205080204" pitchFamily="34" charset="-128"/>
              </a:defRPr>
            </a:lvl9pPr>
          </a:lstStyle>
          <a:p>
            <a:pPr>
              <a:spcBef>
                <a:spcPct val="0"/>
              </a:spcBef>
              <a:buClrTx/>
              <a:buFontTx/>
              <a:buNone/>
            </a:pPr>
            <a:r>
              <a:rPr lang="en-US" altLang="en-US" sz="2800"/>
              <a:t>Crime and Mental Disorders</a:t>
            </a:r>
          </a:p>
        </p:txBody>
      </p:sp>
      <p:sp>
        <p:nvSpPr>
          <p:cNvPr id="6146" name="Text Box 6">
            <a:extLst>
              <a:ext uri="{FF2B5EF4-FFF2-40B4-BE49-F238E27FC236}">
                <a16:creationId xmlns:a16="http://schemas.microsoft.com/office/drawing/2014/main" id="{288F552F-D5C8-6281-3B2F-955D54AF1F2A}"/>
              </a:ext>
            </a:extLst>
          </p:cNvPr>
          <p:cNvSpPr txBox="1">
            <a:spLocks noChangeArrowheads="1"/>
          </p:cNvSpPr>
          <p:nvPr/>
        </p:nvSpPr>
        <p:spPr bwMode="auto">
          <a:xfrm>
            <a:off x="6248400" y="2559050"/>
            <a:ext cx="7223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63B94"/>
              </a:buClr>
              <a:buFont typeface="Times" panose="02020603050405020304" charset="0"/>
              <a:buChar char="•"/>
              <a:defRPr sz="3000">
                <a:solidFill>
                  <a:schemeClr val="tx1"/>
                </a:solidFill>
                <a:latin typeface="Verdana" panose="020B0604030504040204" pitchFamily="34" charset="0"/>
                <a:ea typeface="ＭＳ Ｐゴシック" panose="020B0600070205080204" pitchFamily="34" charset="-128"/>
              </a:defRPr>
            </a:lvl1pPr>
            <a:lvl2pPr marL="37931725" indent="-37474525">
              <a:spcBef>
                <a:spcPct val="20000"/>
              </a:spcBef>
              <a:buClr>
                <a:srgbClr val="263B94"/>
              </a:buClr>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263B94"/>
              </a:buClr>
              <a:buFont typeface="Wingdings" pitchFamily="2" charset="2"/>
              <a:buChar char="§"/>
              <a:defRPr sz="26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rgbClr val="263B94"/>
              </a:buClr>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rgbClr val="263B94"/>
              </a:buClr>
              <a:buFont typeface="Times" panose="02020603050405020304" charset="0"/>
              <a:buChar char="•"/>
              <a:defRPr sz="2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63B94"/>
              </a:buClr>
              <a:buFont typeface="Times" panose="02020603050405020304" charset="0"/>
              <a:buChar char="•"/>
              <a:defRPr sz="2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63B94"/>
              </a:buClr>
              <a:buFont typeface="Times" panose="02020603050405020304" charset="0"/>
              <a:buChar char="•"/>
              <a:defRPr sz="2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63B94"/>
              </a:buClr>
              <a:buFont typeface="Times" panose="02020603050405020304" charset="0"/>
              <a:buChar char="•"/>
              <a:defRPr sz="2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63B94"/>
              </a:buClr>
              <a:buFont typeface="Times" panose="02020603050405020304" charset="0"/>
              <a:buChar char="•"/>
              <a:defRPr sz="2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ClrTx/>
              <a:buFontTx/>
              <a:buNone/>
            </a:pPr>
            <a:r>
              <a:rPr lang="en-US" altLang="en-US" sz="6600">
                <a:solidFill>
                  <a:srgbClr val="000000"/>
                </a:solidFill>
              </a:rPr>
              <a:t>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E2C2DBFB-541D-A81B-E67F-7B24F039AA1C}"/>
              </a:ext>
            </a:extLst>
          </p:cNvPr>
          <p:cNvSpPr>
            <a:spLocks noGrp="1" noChangeArrowheads="1"/>
          </p:cNvSpPr>
          <p:nvPr>
            <p:ph type="title"/>
          </p:nvPr>
        </p:nvSpPr>
        <p:spPr/>
        <p:txBody>
          <a:bodyPr/>
          <a:lstStyle/>
          <a:p>
            <a:r>
              <a:rPr lang="en-US" altLang="en-US">
                <a:latin typeface="Verdana" panose="020B0604030504040204" pitchFamily="34" charset="0"/>
              </a:rPr>
              <a:t>Mental Illness &amp; Crime</a:t>
            </a:r>
          </a:p>
        </p:txBody>
      </p:sp>
      <p:sp>
        <p:nvSpPr>
          <p:cNvPr id="53250" name="Content Placeholder 2">
            <a:extLst>
              <a:ext uri="{FF2B5EF4-FFF2-40B4-BE49-F238E27FC236}">
                <a16:creationId xmlns:a16="http://schemas.microsoft.com/office/drawing/2014/main" id="{14F65127-2758-E1DF-971F-07D4FA718D48}"/>
              </a:ext>
            </a:extLst>
          </p:cNvPr>
          <p:cNvSpPr>
            <a:spLocks noGrp="1" noChangeArrowheads="1"/>
          </p:cNvSpPr>
          <p:nvPr>
            <p:ph idx="1"/>
          </p:nvPr>
        </p:nvSpPr>
        <p:spPr/>
        <p:txBody>
          <a:bodyPr/>
          <a:lstStyle/>
          <a:p>
            <a:pPr marL="571500" indent="0">
              <a:lnSpc>
                <a:spcPct val="115000"/>
              </a:lnSpc>
              <a:spcBef>
                <a:spcPts val="0"/>
              </a:spcBef>
              <a:spcAft>
                <a:spcPts val="0"/>
              </a:spcAft>
              <a:buFont typeface="Times" panose="02020603050405020304" charset="0"/>
              <a:buNone/>
              <a:defRPr/>
            </a:pPr>
            <a:r>
              <a:rPr lang="en-US" sz="2800" dirty="0">
                <a:latin typeface="Arial" panose="020B0604020202020204" pitchFamily="34" charset="0"/>
                <a:ea typeface="Times New Roman" panose="02020603050405020304" pitchFamily="18" charset="0"/>
              </a:rPr>
              <a:t>The percentage of persons in correctional institutions with </a:t>
            </a:r>
            <a:r>
              <a:rPr lang="en-US" sz="2800" i="1" dirty="0">
                <a:latin typeface="Arial" panose="020B0604020202020204" pitchFamily="34" charset="0"/>
                <a:ea typeface="Times New Roman" panose="02020603050405020304" pitchFamily="18" charset="0"/>
              </a:rPr>
              <a:t>serious</a:t>
            </a:r>
            <a:r>
              <a:rPr lang="en-US" sz="2800" dirty="0">
                <a:latin typeface="Arial" panose="020B0604020202020204" pitchFamily="34" charset="0"/>
                <a:ea typeface="Times New Roman" panose="02020603050405020304" pitchFamily="18" charset="0"/>
              </a:rPr>
              <a:t> mental illnesses far exceeds the percentage in the general population.  It is estimated that approximately 20% of inmates in jails and 15% of inmates in state prisons have a </a:t>
            </a:r>
            <a:r>
              <a:rPr lang="en-US" sz="2800" i="1" u="sng" dirty="0">
                <a:latin typeface="Arial" panose="020B0604020202020204" pitchFamily="34" charset="0"/>
                <a:ea typeface="Times New Roman" panose="02020603050405020304" pitchFamily="18" charset="0"/>
              </a:rPr>
              <a:t>serious</a:t>
            </a:r>
            <a:r>
              <a:rPr lang="en-US" sz="2800" dirty="0">
                <a:latin typeface="Arial" panose="020B0604020202020204" pitchFamily="34" charset="0"/>
                <a:ea typeface="Times New Roman" panose="02020603050405020304" pitchFamily="18" charset="0"/>
              </a:rPr>
              <a:t> mental illness while the estimated percentage of persons with </a:t>
            </a:r>
            <a:r>
              <a:rPr lang="en-US" sz="2800" i="1" u="sng" dirty="0">
                <a:latin typeface="Arial" panose="020B0604020202020204" pitchFamily="34" charset="0"/>
                <a:ea typeface="Times New Roman" panose="02020603050405020304" pitchFamily="18" charset="0"/>
              </a:rPr>
              <a:t>serious</a:t>
            </a:r>
            <a:r>
              <a:rPr lang="en-US" sz="2800" dirty="0">
                <a:latin typeface="Arial" panose="020B0604020202020204" pitchFamily="34" charset="0"/>
                <a:ea typeface="Times New Roman" panose="02020603050405020304" pitchFamily="18" charset="0"/>
              </a:rPr>
              <a:t> mental illness in the general public was estimated to only be 5.6%</a:t>
            </a:r>
            <a:r>
              <a:rPr lang="en-US" sz="2800" dirty="0"/>
              <a:t> </a:t>
            </a:r>
          </a:p>
          <a:p>
            <a:pPr marL="571500" indent="0">
              <a:lnSpc>
                <a:spcPct val="115000"/>
              </a:lnSpc>
              <a:spcBef>
                <a:spcPts val="0"/>
              </a:spcBef>
              <a:spcAft>
                <a:spcPts val="0"/>
              </a:spcAft>
              <a:buFont typeface="Times" panose="02020603050405020304" charset="0"/>
              <a:buNone/>
              <a:defRPr/>
            </a:pPr>
            <a:endParaRPr lang="en-US" sz="2200" dirty="0">
              <a:latin typeface="+mn-lt"/>
              <a:ea typeface="Times New Roman" panose="02020603050405020304" pitchFamily="18" charset="0"/>
            </a:endParaRPr>
          </a:p>
          <a:p>
            <a:pPr marL="571500" indent="0">
              <a:lnSpc>
                <a:spcPct val="115000"/>
              </a:lnSpc>
              <a:spcBef>
                <a:spcPts val="0"/>
              </a:spcBef>
              <a:spcAft>
                <a:spcPts val="0"/>
              </a:spcAft>
              <a:buFont typeface="Times" panose="02020603050405020304" charset="0"/>
              <a:buNone/>
              <a:defRPr/>
            </a:pPr>
            <a:endParaRPr lang="en-US" sz="2200" dirty="0">
              <a:latin typeface="Arial" panose="020B0604020202020204" pitchFamily="34" charset="0"/>
              <a:ea typeface="Times New Roman" panose="02020603050405020304" pitchFamily="18" charset="0"/>
            </a:endParaRPr>
          </a:p>
          <a:p>
            <a:pPr marL="571500" indent="0">
              <a:lnSpc>
                <a:spcPct val="115000"/>
              </a:lnSpc>
              <a:spcBef>
                <a:spcPts val="0"/>
              </a:spcBef>
              <a:spcAft>
                <a:spcPts val="0"/>
              </a:spcAft>
              <a:buFont typeface="Times" panose="02020603050405020304" charset="0"/>
              <a:buNone/>
              <a:defRPr/>
            </a:pPr>
            <a:endParaRPr lang="en-US" sz="2200" dirty="0"/>
          </a:p>
          <a:p>
            <a:pPr marL="571500" indent="0">
              <a:lnSpc>
                <a:spcPct val="115000"/>
              </a:lnSpc>
              <a:spcBef>
                <a:spcPts val="0"/>
              </a:spcBef>
              <a:spcAft>
                <a:spcPts val="0"/>
              </a:spcAft>
              <a:buFont typeface="Times" panose="02020603050405020304" charset="0"/>
              <a:buNone/>
              <a:defRPr/>
            </a:pPr>
            <a:endParaRPr lang="en-US" sz="2200" dirty="0"/>
          </a:p>
          <a:p>
            <a:pPr marL="571500" indent="0">
              <a:lnSpc>
                <a:spcPct val="115000"/>
              </a:lnSpc>
              <a:spcBef>
                <a:spcPts val="0"/>
              </a:spcBef>
              <a:spcAft>
                <a:spcPts val="0"/>
              </a:spcAft>
              <a:buFont typeface="Times" panose="02020603050405020304" charset="0"/>
              <a:buNone/>
              <a:defRPr/>
            </a:pPr>
            <a:endParaRPr lang="en-US" sz="2200" dirty="0">
              <a:latin typeface="+mn-lt"/>
              <a:ea typeface="Times New Roman" panose="02020603050405020304" pitchFamily="18" charset="0"/>
            </a:endParaRPr>
          </a:p>
        </p:txBody>
      </p:sp>
    </p:spTree>
  </p:cSld>
  <p:clrMapOvr>
    <a:masterClrMapping/>
  </p:clrMapOvr>
  <p:transition advTm="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B56FAFE8-D141-BF3F-EB86-DD7D96C76F13}"/>
              </a:ext>
            </a:extLst>
          </p:cNvPr>
          <p:cNvSpPr>
            <a:spLocks noGrp="1" noChangeArrowheads="1"/>
          </p:cNvSpPr>
          <p:nvPr>
            <p:ph type="title"/>
          </p:nvPr>
        </p:nvSpPr>
        <p:spPr/>
        <p:txBody>
          <a:bodyPr/>
          <a:lstStyle/>
          <a:p>
            <a:r>
              <a:rPr lang="en-US" altLang="en-US">
                <a:latin typeface="Verdana" panose="020B0604030504040204" pitchFamily="34" charset="0"/>
              </a:rPr>
              <a:t>Mental Illness &amp; Crime</a:t>
            </a:r>
          </a:p>
        </p:txBody>
      </p:sp>
      <p:sp>
        <p:nvSpPr>
          <p:cNvPr id="53250" name="Content Placeholder 2">
            <a:extLst>
              <a:ext uri="{FF2B5EF4-FFF2-40B4-BE49-F238E27FC236}">
                <a16:creationId xmlns:a16="http://schemas.microsoft.com/office/drawing/2014/main" id="{134F8057-6A09-A4C5-7DAB-9006549820EF}"/>
              </a:ext>
            </a:extLst>
          </p:cNvPr>
          <p:cNvSpPr>
            <a:spLocks noGrp="1" noChangeArrowheads="1"/>
          </p:cNvSpPr>
          <p:nvPr>
            <p:ph idx="1"/>
          </p:nvPr>
        </p:nvSpPr>
        <p:spPr/>
        <p:txBody>
          <a:bodyPr/>
          <a:lstStyle/>
          <a:p>
            <a:pPr marL="914400">
              <a:lnSpc>
                <a:spcPct val="115000"/>
              </a:lnSpc>
              <a:spcBef>
                <a:spcPts val="0"/>
              </a:spcBef>
              <a:spcAft>
                <a:spcPts val="0"/>
              </a:spcAft>
              <a:defRPr/>
            </a:pPr>
            <a:r>
              <a:rPr lang="en-US" sz="2200" dirty="0">
                <a:latin typeface="+mn-lt"/>
                <a:ea typeface="Times New Roman" panose="02020603050405020304" pitchFamily="18" charset="0"/>
              </a:rPr>
              <a:t>People with </a:t>
            </a:r>
            <a:r>
              <a:rPr lang="en-US" sz="2200" b="1" i="1" u="sng" dirty="0">
                <a:latin typeface="+mn-lt"/>
                <a:ea typeface="Times New Roman" panose="02020603050405020304" pitchFamily="18" charset="0"/>
              </a:rPr>
              <a:t>serious</a:t>
            </a:r>
            <a:r>
              <a:rPr lang="en-US" sz="2200" dirty="0">
                <a:latin typeface="+mn-lt"/>
                <a:ea typeface="Times New Roman" panose="02020603050405020304" pitchFamily="18" charset="0"/>
              </a:rPr>
              <a:t> mental illness are booked into jails approximately 2 million times each year.</a:t>
            </a:r>
            <a:r>
              <a:rPr lang="en-US" sz="2200" dirty="0">
                <a:latin typeface="+mn-lt"/>
              </a:rPr>
              <a:t> </a:t>
            </a:r>
          </a:p>
          <a:p>
            <a:pPr marL="571500" indent="0">
              <a:lnSpc>
                <a:spcPct val="115000"/>
              </a:lnSpc>
              <a:spcBef>
                <a:spcPts val="0"/>
              </a:spcBef>
              <a:spcAft>
                <a:spcPts val="0"/>
              </a:spcAft>
              <a:buFont typeface="Times" panose="02020603050405020304" charset="0"/>
              <a:buNone/>
              <a:defRPr/>
            </a:pPr>
            <a:endParaRPr lang="en-US" sz="2200" dirty="0">
              <a:latin typeface="+mn-lt"/>
            </a:endParaRPr>
          </a:p>
          <a:p>
            <a:pPr marL="914400">
              <a:lnSpc>
                <a:spcPct val="115000"/>
              </a:lnSpc>
              <a:spcBef>
                <a:spcPts val="0"/>
              </a:spcBef>
              <a:spcAft>
                <a:spcPts val="0"/>
              </a:spcAft>
              <a:defRPr/>
            </a:pPr>
            <a:r>
              <a:rPr lang="en-US" sz="2200" dirty="0">
                <a:latin typeface="+mn-lt"/>
              </a:rPr>
              <a:t>It is possible to have more than one of the diagnosable mental disorders at the same time, (dual diagnosis, co-morbidity), and many incarcerated individuals fall into this category.</a:t>
            </a:r>
          </a:p>
          <a:p>
            <a:pPr marL="571500" indent="0">
              <a:lnSpc>
                <a:spcPct val="115000"/>
              </a:lnSpc>
              <a:spcBef>
                <a:spcPts val="0"/>
              </a:spcBef>
              <a:spcAft>
                <a:spcPts val="0"/>
              </a:spcAft>
              <a:buFont typeface="Times" panose="02020603050405020304" charset="0"/>
              <a:buNone/>
              <a:defRPr/>
            </a:pPr>
            <a:r>
              <a:rPr lang="en-US" sz="2200" dirty="0">
                <a:latin typeface="+mn-lt"/>
              </a:rPr>
              <a:t>		Substance abuse is a common accompanying		condition</a:t>
            </a:r>
          </a:p>
          <a:p>
            <a:pPr marL="571500" indent="0">
              <a:lnSpc>
                <a:spcPct val="115000"/>
              </a:lnSpc>
              <a:spcBef>
                <a:spcPts val="0"/>
              </a:spcBef>
              <a:spcAft>
                <a:spcPts val="0"/>
              </a:spcAft>
              <a:buFont typeface="Times" panose="02020603050405020304" charset="0"/>
              <a:buNone/>
              <a:defRPr/>
            </a:pPr>
            <a:endParaRPr lang="en-US" sz="2200" dirty="0">
              <a:latin typeface="+mn-lt"/>
            </a:endParaRPr>
          </a:p>
          <a:p>
            <a:pPr marL="914400">
              <a:lnSpc>
                <a:spcPct val="115000"/>
              </a:lnSpc>
              <a:spcBef>
                <a:spcPts val="0"/>
              </a:spcBef>
              <a:spcAft>
                <a:spcPts val="0"/>
              </a:spcAft>
              <a:defRPr/>
            </a:pPr>
            <a:r>
              <a:rPr lang="en-US" sz="2200" dirty="0">
                <a:latin typeface="+mn-lt"/>
              </a:rPr>
              <a:t>Diagnoses can be wrong</a:t>
            </a:r>
          </a:p>
          <a:p>
            <a:pPr marL="571500" indent="0">
              <a:lnSpc>
                <a:spcPct val="115000"/>
              </a:lnSpc>
              <a:spcBef>
                <a:spcPts val="0"/>
              </a:spcBef>
              <a:spcAft>
                <a:spcPts val="0"/>
              </a:spcAft>
              <a:buFont typeface="Times" panose="02020603050405020304" charset="0"/>
              <a:buNone/>
              <a:defRPr/>
            </a:pPr>
            <a:endParaRPr lang="en-US" sz="2200" dirty="0"/>
          </a:p>
          <a:p>
            <a:pPr marL="571500" indent="0">
              <a:lnSpc>
                <a:spcPct val="115000"/>
              </a:lnSpc>
              <a:spcBef>
                <a:spcPts val="0"/>
              </a:spcBef>
              <a:spcAft>
                <a:spcPts val="0"/>
              </a:spcAft>
              <a:buFont typeface="Times" panose="02020603050405020304" charset="0"/>
              <a:buNone/>
              <a:defRPr/>
            </a:pPr>
            <a:endParaRPr lang="en-US" sz="2200" dirty="0"/>
          </a:p>
          <a:p>
            <a:pPr marL="571500" indent="0">
              <a:lnSpc>
                <a:spcPct val="115000"/>
              </a:lnSpc>
              <a:spcBef>
                <a:spcPts val="0"/>
              </a:spcBef>
              <a:spcAft>
                <a:spcPts val="0"/>
              </a:spcAft>
              <a:buFont typeface="Times" panose="02020603050405020304" charset="0"/>
              <a:buNone/>
              <a:defRPr/>
            </a:pPr>
            <a:endParaRPr lang="en-US" sz="2200" dirty="0">
              <a:latin typeface="+mn-lt"/>
              <a:ea typeface="Times New Roman" panose="02020603050405020304" pitchFamily="18" charset="0"/>
            </a:endParaRPr>
          </a:p>
        </p:txBody>
      </p:sp>
    </p:spTree>
  </p:cSld>
  <p:clrMapOvr>
    <a:masterClrMapping/>
  </p:clrMapOvr>
  <p:transition advTm="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62787EF1-BE4C-A4DC-9820-3743EAF25834}"/>
              </a:ext>
            </a:extLst>
          </p:cNvPr>
          <p:cNvSpPr>
            <a:spLocks noGrp="1" noChangeArrowheads="1"/>
          </p:cNvSpPr>
          <p:nvPr>
            <p:ph type="title"/>
          </p:nvPr>
        </p:nvSpPr>
        <p:spPr/>
        <p:txBody>
          <a:bodyPr/>
          <a:lstStyle/>
          <a:p>
            <a:r>
              <a:rPr lang="en-US" altLang="en-US">
                <a:latin typeface="Verdana" panose="020B0604030504040204" pitchFamily="34" charset="0"/>
              </a:rPr>
              <a:t>Mental Illness &amp; Crime</a:t>
            </a:r>
          </a:p>
        </p:txBody>
      </p:sp>
      <p:sp>
        <p:nvSpPr>
          <p:cNvPr id="53250" name="Content Placeholder 2">
            <a:extLst>
              <a:ext uri="{FF2B5EF4-FFF2-40B4-BE49-F238E27FC236}">
                <a16:creationId xmlns:a16="http://schemas.microsoft.com/office/drawing/2014/main" id="{077CC7F3-A268-2C19-74A4-B60800A888A9}"/>
              </a:ext>
            </a:extLst>
          </p:cNvPr>
          <p:cNvSpPr>
            <a:spLocks noGrp="1" noChangeArrowheads="1"/>
          </p:cNvSpPr>
          <p:nvPr>
            <p:ph idx="1"/>
          </p:nvPr>
        </p:nvSpPr>
        <p:spPr>
          <a:xfrm>
            <a:off x="457200" y="1371600"/>
            <a:ext cx="8229600" cy="4754563"/>
          </a:xfrm>
        </p:spPr>
        <p:txBody>
          <a:bodyPr/>
          <a:lstStyle/>
          <a:p>
            <a:pPr>
              <a:spcBef>
                <a:spcPts val="0"/>
              </a:spcBef>
              <a:spcAft>
                <a:spcPts val="0"/>
              </a:spcAft>
              <a:defRPr/>
            </a:pPr>
            <a:r>
              <a:rPr lang="en-US" sz="2200" dirty="0">
                <a:latin typeface="+mn-lt"/>
                <a:ea typeface="Times New Roman" panose="02020603050405020304" pitchFamily="18" charset="0"/>
              </a:rPr>
              <a:t>Mentally ill inmates remain in jail longer than inmates without mental illnesses.  In Florida’s Orange County Jail, the average stay for all inmates is 26 days; for mentally ill inmates, it is 51 days.  The main reason mentally ill inmates are incarcerated longer than other prisoners is that many find it difficult to understand and follow jail and prison rules and are twice as likely to be charged with rules violations.</a:t>
            </a:r>
            <a:r>
              <a:rPr lang="en-US" sz="2200" dirty="0">
                <a:latin typeface="+mn-lt"/>
              </a:rPr>
              <a:t> </a:t>
            </a:r>
            <a:r>
              <a:rPr lang="en-US" sz="1200" dirty="0">
                <a:latin typeface="+mn-lt"/>
              </a:rPr>
              <a:t>(Treatment Advocacy Center, 2016)</a:t>
            </a:r>
          </a:p>
          <a:p>
            <a:pPr>
              <a:spcBef>
                <a:spcPts val="0"/>
              </a:spcBef>
              <a:spcAft>
                <a:spcPts val="0"/>
              </a:spcAft>
              <a:defRPr/>
            </a:pPr>
            <a:endParaRPr lang="en-US" sz="2200" dirty="0">
              <a:latin typeface="+mn-lt"/>
              <a:ea typeface="Times New Roman" panose="02020603050405020304" pitchFamily="18" charset="0"/>
            </a:endParaRPr>
          </a:p>
          <a:p>
            <a:pPr>
              <a:spcBef>
                <a:spcPts val="0"/>
              </a:spcBef>
              <a:spcAft>
                <a:spcPts val="0"/>
              </a:spcAft>
              <a:defRPr/>
            </a:pPr>
            <a:r>
              <a:rPr lang="en-US" sz="2200" dirty="0">
                <a:latin typeface="Arial" panose="020B0604020202020204" pitchFamily="34" charset="0"/>
                <a:ea typeface="Times New Roman" panose="02020603050405020304" pitchFamily="18" charset="0"/>
              </a:rPr>
              <a:t>Mentally ill inmates are much more likely to attempt suicide while incarcerated than are inmates without a mental illness. A 2002 study in the state of Washington found that “the prevalence of mental illness among inmates who attempted suicide was 77%, compared with 15% of the general jail population. </a:t>
            </a:r>
            <a:r>
              <a:rPr lang="en-US" sz="2200"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 </a:t>
            </a:r>
          </a:p>
          <a:p>
            <a:pPr>
              <a:spcBef>
                <a:spcPts val="0"/>
              </a:spcBef>
              <a:spcAft>
                <a:spcPts val="0"/>
              </a:spcAft>
              <a:defRPr/>
            </a:pPr>
            <a:endParaRPr lang="en-US" sz="2200" dirty="0">
              <a:latin typeface="+mn-lt"/>
              <a:ea typeface="Times New Roman" panose="02020603050405020304" pitchFamily="18" charset="0"/>
            </a:endParaRPr>
          </a:p>
        </p:txBody>
      </p:sp>
    </p:spTree>
  </p:cSld>
  <p:clrMapOvr>
    <a:masterClrMapping/>
  </p:clrMapOvr>
  <p:transition advTm="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90D554DA-2289-3724-3664-41242D57F00D}"/>
              </a:ext>
            </a:extLst>
          </p:cNvPr>
          <p:cNvSpPr>
            <a:spLocks noGrp="1" noChangeArrowheads="1"/>
          </p:cNvSpPr>
          <p:nvPr>
            <p:ph type="title"/>
          </p:nvPr>
        </p:nvSpPr>
        <p:spPr/>
        <p:txBody>
          <a:bodyPr/>
          <a:lstStyle/>
          <a:p>
            <a:r>
              <a:rPr lang="en-US" altLang="en-US">
                <a:latin typeface="Verdana" panose="020B0604030504040204" pitchFamily="34" charset="0"/>
              </a:rPr>
              <a:t>Mental Illness &amp; Crime </a:t>
            </a:r>
            <a:r>
              <a:rPr lang="en-US" altLang="en-US" sz="1400">
                <a:latin typeface="Verdana" panose="020B0604030504040204" pitchFamily="34" charset="0"/>
              </a:rPr>
              <a:t>(6:58)</a:t>
            </a:r>
          </a:p>
        </p:txBody>
      </p:sp>
      <p:pic>
        <p:nvPicPr>
          <p:cNvPr id="2" name="MjGNleUGtfo?feature=oembed" descr="What is the Relationship between Mental Health Disorders and Violence?">
            <a:hlinkClick r:id="" action="ppaction://media"/>
            <a:extLst>
              <a:ext uri="{FF2B5EF4-FFF2-40B4-BE49-F238E27FC236}">
                <a16:creationId xmlns:a16="http://schemas.microsoft.com/office/drawing/2014/main" id="{BE20AEF1-C4CE-7306-9CDF-F0BDEEB86CB9}"/>
              </a:ext>
            </a:extLst>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457200" y="1423988"/>
            <a:ext cx="8229600" cy="4649787"/>
          </a:xfrm>
        </p:spPr>
      </p:pic>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6BFF367F-E5F7-99EC-613A-7B437947D550}"/>
              </a:ext>
            </a:extLst>
          </p:cNvPr>
          <p:cNvSpPr>
            <a:spLocks noGrp="1" noChangeArrowheads="1"/>
          </p:cNvSpPr>
          <p:nvPr>
            <p:ph type="title"/>
          </p:nvPr>
        </p:nvSpPr>
        <p:spPr/>
        <p:txBody>
          <a:bodyPr/>
          <a:lstStyle/>
          <a:p>
            <a:r>
              <a:rPr lang="en-US" altLang="en-US">
                <a:latin typeface="Verdana" panose="020B0604030504040204" pitchFamily="34" charset="0"/>
              </a:rPr>
              <a:t>Defining Mental Illness</a:t>
            </a:r>
          </a:p>
        </p:txBody>
      </p:sp>
      <p:sp>
        <p:nvSpPr>
          <p:cNvPr id="20482" name="Content Placeholder 2">
            <a:extLst>
              <a:ext uri="{FF2B5EF4-FFF2-40B4-BE49-F238E27FC236}">
                <a16:creationId xmlns:a16="http://schemas.microsoft.com/office/drawing/2014/main" id="{79D9BC7B-047C-6D32-3405-A90EF2666C43}"/>
              </a:ext>
            </a:extLst>
          </p:cNvPr>
          <p:cNvSpPr>
            <a:spLocks noGrp="1" noChangeArrowheads="1"/>
          </p:cNvSpPr>
          <p:nvPr>
            <p:ph idx="1"/>
          </p:nvPr>
        </p:nvSpPr>
        <p:spPr/>
        <p:txBody>
          <a:bodyPr/>
          <a:lstStyle/>
          <a:p>
            <a:r>
              <a:rPr lang="en-US" altLang="en-US">
                <a:latin typeface="Verdana" panose="020B0604030504040204" pitchFamily="34" charset="0"/>
              </a:rPr>
              <a:t>Mental disorders that are most likely to be associated with criminal conduct</a:t>
            </a:r>
          </a:p>
          <a:p>
            <a:pPr lvl="1"/>
            <a:r>
              <a:rPr lang="en-US" altLang="en-US">
                <a:latin typeface="Verdana" panose="020B0604030504040204" pitchFamily="34" charset="0"/>
              </a:rPr>
              <a:t>Persons with these disorders are not "crime prone." </a:t>
            </a:r>
          </a:p>
          <a:p>
            <a:pPr lvl="1"/>
            <a:r>
              <a:rPr lang="en-US" altLang="en-US">
                <a:latin typeface="Verdana" panose="020B0604030504040204" pitchFamily="34" charset="0"/>
              </a:rPr>
              <a:t>Even if an individual is diagnosed with these disorders, he or she still can be held responsible for criminal conduct.</a:t>
            </a:r>
          </a:p>
          <a:p>
            <a:pPr lvl="2"/>
            <a:r>
              <a:rPr lang="en-US" altLang="en-US">
                <a:latin typeface="Verdana" panose="020B0604030504040204" pitchFamily="34" charset="0"/>
              </a:rPr>
              <a:t>The diagnosis alone is not sufficient to escape punishment.</a:t>
            </a:r>
          </a:p>
          <a:p>
            <a:pPr lvl="3"/>
            <a:r>
              <a:rPr lang="en-US" altLang="en-US">
                <a:latin typeface="Verdana" panose="020B0604030504040204" pitchFamily="34" charset="0"/>
              </a:rPr>
              <a:t>Must show cognitive incompetency</a:t>
            </a:r>
          </a:p>
        </p:txBody>
      </p:sp>
    </p:spTree>
  </p:cSld>
  <p:clrMapOvr>
    <a:masterClrMapping/>
  </p:clrMapOvr>
  <p:transition advTm="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E0FE4B0F-2F64-3594-AFEC-5381A19057DB}"/>
              </a:ext>
            </a:extLst>
          </p:cNvPr>
          <p:cNvSpPr>
            <a:spLocks noGrp="1" noChangeArrowheads="1"/>
          </p:cNvSpPr>
          <p:nvPr>
            <p:ph type="title"/>
          </p:nvPr>
        </p:nvSpPr>
        <p:spPr/>
        <p:txBody>
          <a:bodyPr/>
          <a:lstStyle/>
          <a:p>
            <a:r>
              <a:rPr lang="en-US" altLang="en-US">
                <a:latin typeface="Verdana" panose="020B0604030504040204" pitchFamily="34" charset="0"/>
              </a:rPr>
              <a:t>Mental Illness &amp; Crime</a:t>
            </a:r>
          </a:p>
        </p:txBody>
      </p:sp>
      <p:sp>
        <p:nvSpPr>
          <p:cNvPr id="21506" name="Content Placeholder 2">
            <a:extLst>
              <a:ext uri="{FF2B5EF4-FFF2-40B4-BE49-F238E27FC236}">
                <a16:creationId xmlns:a16="http://schemas.microsoft.com/office/drawing/2014/main" id="{CD8FF79F-58D9-46CE-0E68-F4D7110099A0}"/>
              </a:ext>
            </a:extLst>
          </p:cNvPr>
          <p:cNvSpPr>
            <a:spLocks noGrp="1" noChangeArrowheads="1"/>
          </p:cNvSpPr>
          <p:nvPr>
            <p:ph idx="1"/>
          </p:nvPr>
        </p:nvSpPr>
        <p:spPr/>
        <p:txBody>
          <a:bodyPr/>
          <a:lstStyle/>
          <a:p>
            <a:r>
              <a:rPr lang="en-US" altLang="en-US">
                <a:latin typeface="Verdana" panose="020B0604030504040204" pitchFamily="34" charset="0"/>
              </a:rPr>
              <a:t>Mental disorders that are most likely to be associated with criminal conduct</a:t>
            </a:r>
          </a:p>
          <a:p>
            <a:pPr lvl="1"/>
            <a:r>
              <a:rPr lang="en-US" altLang="en-US">
                <a:latin typeface="Verdana" panose="020B0604030504040204" pitchFamily="34" charset="0"/>
              </a:rPr>
              <a:t>Schizophrenia spectrum and other psychotic disorders</a:t>
            </a:r>
          </a:p>
          <a:p>
            <a:pPr lvl="1"/>
            <a:r>
              <a:rPr lang="en-US" altLang="en-US">
                <a:latin typeface="Verdana" panose="020B0604030504040204" pitchFamily="34" charset="0"/>
              </a:rPr>
              <a:t>Bipolar disorder</a:t>
            </a:r>
          </a:p>
          <a:p>
            <a:pPr lvl="1"/>
            <a:r>
              <a:rPr lang="en-US" altLang="en-US">
                <a:latin typeface="Verdana" panose="020B0604030504040204" pitchFamily="34" charset="0"/>
              </a:rPr>
              <a:t>Major depression</a:t>
            </a:r>
          </a:p>
          <a:p>
            <a:pPr lvl="1"/>
            <a:r>
              <a:rPr lang="en-US" altLang="en-US">
                <a:latin typeface="Verdana" panose="020B0604030504040204" pitchFamily="34" charset="0"/>
              </a:rPr>
              <a:t>Antisocial personality disorder</a:t>
            </a:r>
          </a:p>
        </p:txBody>
      </p:sp>
    </p:spTree>
  </p:cSld>
  <p:clrMapOvr>
    <a:masterClrMapping/>
  </p:clrMapOvr>
  <p:transition advTm="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F6F00C29-C5B3-D0E0-7FA7-FF989E978417}"/>
              </a:ext>
            </a:extLst>
          </p:cNvPr>
          <p:cNvSpPr>
            <a:spLocks noGrp="1" noChangeArrowheads="1"/>
          </p:cNvSpPr>
          <p:nvPr>
            <p:ph type="title"/>
          </p:nvPr>
        </p:nvSpPr>
        <p:spPr/>
        <p:txBody>
          <a:bodyPr/>
          <a:lstStyle/>
          <a:p>
            <a:r>
              <a:rPr lang="en-US" altLang="en-US">
                <a:latin typeface="Verdana" panose="020B0604030504040204" pitchFamily="34" charset="0"/>
              </a:rPr>
              <a:t>Schizophrenia </a:t>
            </a:r>
            <a:r>
              <a:rPr lang="en-US" altLang="en-US" sz="1400">
                <a:latin typeface="Verdana" panose="020B0604030504040204" pitchFamily="34" charset="0"/>
              </a:rPr>
              <a:t>(DSM 5)</a:t>
            </a:r>
          </a:p>
        </p:txBody>
      </p:sp>
      <p:sp>
        <p:nvSpPr>
          <p:cNvPr id="16386" name="Content Placeholder 2">
            <a:extLst>
              <a:ext uri="{FF2B5EF4-FFF2-40B4-BE49-F238E27FC236}">
                <a16:creationId xmlns:a16="http://schemas.microsoft.com/office/drawing/2014/main" id="{0CE71CE7-DFCC-BE35-BD1C-BFDD68838EC3}"/>
              </a:ext>
            </a:extLst>
          </p:cNvPr>
          <p:cNvSpPr>
            <a:spLocks noGrp="1" noChangeArrowheads="1"/>
          </p:cNvSpPr>
          <p:nvPr>
            <p:ph idx="1"/>
          </p:nvPr>
        </p:nvSpPr>
        <p:spPr/>
        <p:txBody>
          <a:bodyPr/>
          <a:lstStyle/>
          <a:p>
            <a:pPr>
              <a:defRPr/>
            </a:pPr>
            <a:r>
              <a:rPr lang="en-US" sz="2000" dirty="0">
                <a:latin typeface="+mn-lt"/>
              </a:rPr>
              <a:t>Two (or more) of the following, each present for a significant portion of time during a 1-month period (or less if successfully treated). At least one of these must be delusions, hallucinations or disorganized speech:</a:t>
            </a:r>
            <a:br>
              <a:rPr lang="en-US" sz="2000" dirty="0">
                <a:latin typeface="+mn-lt"/>
              </a:rPr>
            </a:br>
            <a:r>
              <a:rPr lang="en-US" sz="2000" dirty="0">
                <a:latin typeface="+mn-lt"/>
              </a:rPr>
              <a:t> Delusions </a:t>
            </a:r>
          </a:p>
          <a:p>
            <a:pPr>
              <a:defRPr/>
            </a:pPr>
            <a:r>
              <a:rPr lang="en-US" sz="2000" dirty="0">
                <a:latin typeface="+mn-lt"/>
              </a:rPr>
              <a:t> Hallucinations</a:t>
            </a:r>
            <a:br>
              <a:rPr lang="en-US" sz="2000" dirty="0">
                <a:latin typeface="+mn-lt"/>
              </a:rPr>
            </a:br>
            <a:r>
              <a:rPr lang="en-US" sz="2000" dirty="0">
                <a:latin typeface="+mn-lt"/>
              </a:rPr>
              <a:t> Disorganized speech (e.g., frequent derailment or 	incoherence)</a:t>
            </a:r>
            <a:br>
              <a:rPr lang="en-US" sz="2000" dirty="0">
                <a:latin typeface="+mn-lt"/>
              </a:rPr>
            </a:br>
            <a:r>
              <a:rPr lang="en-US" sz="2000" dirty="0">
                <a:latin typeface="+mn-lt"/>
              </a:rPr>
              <a:t> Grossly disorganized or catatonic behavior</a:t>
            </a:r>
            <a:br>
              <a:rPr lang="en-US" sz="2000" dirty="0">
                <a:latin typeface="+mn-lt"/>
              </a:rPr>
            </a:br>
            <a:r>
              <a:rPr lang="en-US" sz="2000" dirty="0">
                <a:latin typeface="+mn-lt"/>
              </a:rPr>
              <a:t> Negative symptoms (i.e., diminished emotional 		expression or avolition)</a:t>
            </a:r>
          </a:p>
          <a:p>
            <a:pPr>
              <a:defRPr/>
            </a:pPr>
            <a:r>
              <a:rPr lang="en-US" sz="2000" dirty="0">
                <a:solidFill>
                  <a:srgbClr val="231F20"/>
                </a:solidFill>
                <a:latin typeface="+mn-lt"/>
              </a:rPr>
              <a:t>Schizophreniform disorder is very similar to schizophrenia, but symptoms last for 1 to 6 months. If the symptoms last longer than 6 months, a doctor may diagnose schizophrenia.</a:t>
            </a:r>
            <a:endParaRPr lang="en-US" sz="2000" dirty="0">
              <a:latin typeface="+mn-lt"/>
            </a:endParaRPr>
          </a:p>
        </p:txBody>
      </p:sp>
    </p:spTree>
  </p:cSld>
  <p:clrMapOvr>
    <a:masterClrMapping/>
  </p:clrMapOvr>
  <p:transition advTm="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17659E40-129F-E667-8FFE-2145FAA50B6F}"/>
              </a:ext>
            </a:extLst>
          </p:cNvPr>
          <p:cNvSpPr>
            <a:spLocks noGrp="1" noChangeArrowheads="1"/>
          </p:cNvSpPr>
          <p:nvPr>
            <p:ph type="title"/>
          </p:nvPr>
        </p:nvSpPr>
        <p:spPr/>
        <p:txBody>
          <a:bodyPr/>
          <a:lstStyle/>
          <a:p>
            <a:r>
              <a:rPr lang="en-US" altLang="en-US">
                <a:latin typeface="Verdana" panose="020B0604030504040204" pitchFamily="34" charset="0"/>
              </a:rPr>
              <a:t>Schizophrenia Spectrum and Other Psychotic Disorders</a:t>
            </a:r>
          </a:p>
        </p:txBody>
      </p:sp>
      <p:sp>
        <p:nvSpPr>
          <p:cNvPr id="16386" name="Content Placeholder 2">
            <a:extLst>
              <a:ext uri="{FF2B5EF4-FFF2-40B4-BE49-F238E27FC236}">
                <a16:creationId xmlns:a16="http://schemas.microsoft.com/office/drawing/2014/main" id="{540446AC-B58F-66E8-5197-871C07855DF7}"/>
              </a:ext>
            </a:extLst>
          </p:cNvPr>
          <p:cNvSpPr>
            <a:spLocks noGrp="1" noChangeArrowheads="1"/>
          </p:cNvSpPr>
          <p:nvPr>
            <p:ph idx="1"/>
          </p:nvPr>
        </p:nvSpPr>
        <p:spPr/>
        <p:txBody>
          <a:bodyPr/>
          <a:lstStyle/>
          <a:p>
            <a:pPr>
              <a:defRPr/>
            </a:pPr>
            <a:r>
              <a:rPr lang="en-US" altLang="en-US" sz="2800" dirty="0">
                <a:latin typeface="+mn-lt"/>
              </a:rPr>
              <a:t>Schizotypal disorder </a:t>
            </a:r>
            <a:r>
              <a:rPr lang="en-US" altLang="en-US" sz="1400" dirty="0">
                <a:latin typeface="+mn-lt"/>
              </a:rPr>
              <a:t>(NOT </a:t>
            </a:r>
            <a:r>
              <a:rPr lang="en-US" altLang="en-US" sz="1400" dirty="0" err="1">
                <a:latin typeface="+mn-lt"/>
              </a:rPr>
              <a:t>schizotypical</a:t>
            </a:r>
            <a:r>
              <a:rPr lang="en-US" altLang="en-US" sz="1400" dirty="0">
                <a:latin typeface="+mn-lt"/>
              </a:rPr>
              <a:t> as in textbook)</a:t>
            </a:r>
          </a:p>
          <a:p>
            <a:pPr lvl="1">
              <a:defRPr/>
            </a:pPr>
            <a:r>
              <a:rPr lang="en-US" sz="1600" dirty="0">
                <a:solidFill>
                  <a:srgbClr val="111111"/>
                </a:solidFill>
                <a:latin typeface="+mn-lt"/>
              </a:rPr>
              <a:t>People with schizotypal personality disorder are often described as odd or eccentric and usually have few, if any, close relationships. They generally don't understand how relationships form or the impact of their behavior on others. They may also misinterpret others' motivations and behaviors and develop significant distrust of others. (Mayo Clinic, 2019)</a:t>
            </a:r>
            <a:endParaRPr lang="en-US" altLang="en-US" sz="2600" dirty="0">
              <a:latin typeface="+mn-lt"/>
            </a:endParaRPr>
          </a:p>
          <a:p>
            <a:pPr>
              <a:defRPr/>
            </a:pPr>
            <a:r>
              <a:rPr lang="en-US" altLang="en-US" sz="2800" dirty="0">
                <a:latin typeface="+mn-lt"/>
              </a:rPr>
              <a:t>Schizoaffective disorder</a:t>
            </a:r>
          </a:p>
          <a:p>
            <a:pPr lvl="1">
              <a:defRPr/>
            </a:pPr>
            <a:r>
              <a:rPr lang="en-US" sz="1600" dirty="0">
                <a:solidFill>
                  <a:srgbClr val="040C28"/>
                </a:solidFill>
                <a:latin typeface="+mn-lt"/>
              </a:rPr>
              <a:t>a mental health disorder that is marked by a combination of schizophrenia symptoms, such as hallucinations or delusions, and mood disorder symptoms, such as depression or mania (Mayo Clinic, 2019)</a:t>
            </a:r>
          </a:p>
          <a:p>
            <a:pPr>
              <a:defRPr/>
            </a:pPr>
            <a:r>
              <a:rPr lang="en-US" altLang="en-US" sz="2800" dirty="0">
                <a:solidFill>
                  <a:srgbClr val="040C28"/>
                </a:solidFill>
                <a:latin typeface="Arial" panose="020B0604020202020204" pitchFamily="34" charset="0"/>
                <a:cs typeface="Arial" panose="020B0604020202020204" pitchFamily="34" charset="0"/>
              </a:rPr>
              <a:t>Schizoid Personality Disorder</a:t>
            </a:r>
          </a:p>
          <a:p>
            <a:pPr lvl="1">
              <a:defRPr/>
            </a:pPr>
            <a:r>
              <a:rPr lang="en-US" sz="1600" dirty="0">
                <a:solidFill>
                  <a:srgbClr val="111111"/>
                </a:solidFill>
                <a:latin typeface="+mn-lt"/>
              </a:rPr>
              <a:t>Schizoid personality disorder is an uncommon condition in which people avoid social activities and consistently shy away from interaction with others. They also have a limited range of emotional expression.</a:t>
            </a:r>
            <a:endParaRPr lang="en-US" altLang="en-US" sz="2600" dirty="0">
              <a:latin typeface="+mn-lt"/>
            </a:endParaRPr>
          </a:p>
        </p:txBody>
      </p:sp>
    </p:spTree>
  </p:cSld>
  <p:clrMapOvr>
    <a:masterClrMapping/>
  </p:clrMapOvr>
  <p:transition advTm="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8C369481-C504-B34B-D697-CA246F8C341F}"/>
              </a:ext>
            </a:extLst>
          </p:cNvPr>
          <p:cNvSpPr>
            <a:spLocks noGrp="1" noChangeArrowheads="1"/>
          </p:cNvSpPr>
          <p:nvPr>
            <p:ph type="title"/>
          </p:nvPr>
        </p:nvSpPr>
        <p:spPr/>
        <p:txBody>
          <a:bodyPr/>
          <a:lstStyle/>
          <a:p>
            <a:r>
              <a:rPr lang="en-US" altLang="en-US">
                <a:latin typeface="Verdana" panose="020B0604030504040204" pitchFamily="34" charset="0"/>
              </a:rPr>
              <a:t>Schizophrenia Spectrum and Other Psychotic Disorders</a:t>
            </a:r>
          </a:p>
        </p:txBody>
      </p:sp>
      <p:sp>
        <p:nvSpPr>
          <p:cNvPr id="16386" name="Content Placeholder 2">
            <a:extLst>
              <a:ext uri="{FF2B5EF4-FFF2-40B4-BE49-F238E27FC236}">
                <a16:creationId xmlns:a16="http://schemas.microsoft.com/office/drawing/2014/main" id="{75DFB6F6-52AE-77E5-4127-8471A52AAA96}"/>
              </a:ext>
            </a:extLst>
          </p:cNvPr>
          <p:cNvSpPr>
            <a:spLocks noGrp="1" noChangeArrowheads="1"/>
          </p:cNvSpPr>
          <p:nvPr>
            <p:ph idx="1"/>
          </p:nvPr>
        </p:nvSpPr>
        <p:spPr/>
        <p:txBody>
          <a:bodyPr/>
          <a:lstStyle/>
          <a:p>
            <a:pPr>
              <a:defRPr/>
            </a:pPr>
            <a:r>
              <a:rPr lang="en-US" altLang="en-US" sz="2400" dirty="0">
                <a:latin typeface="Verdana" panose="020B0604030504040204" pitchFamily="34" charset="0"/>
              </a:rPr>
              <a:t>Proportion of violent crimes is small, but level of violence is higher when they do commit a violent crime. </a:t>
            </a:r>
          </a:p>
          <a:p>
            <a:pPr lvl="1">
              <a:defRPr/>
            </a:pPr>
            <a:r>
              <a:rPr lang="en-US" altLang="en-US" sz="2200" dirty="0">
                <a:latin typeface="Verdana" panose="020B0604030504040204" pitchFamily="34" charset="0"/>
              </a:rPr>
              <a:t>Risk is transitional.  More likely when person is experiencing psychosis.</a:t>
            </a:r>
          </a:p>
          <a:p>
            <a:pPr>
              <a:defRPr/>
            </a:pPr>
            <a:r>
              <a:rPr lang="en-US" sz="2400" dirty="0">
                <a:solidFill>
                  <a:srgbClr val="000000"/>
                </a:solidFill>
                <a:latin typeface="+mn-lt"/>
              </a:rPr>
              <a:t>“If a person has a severe mental illness, [they] may have other risk factors for violent behavior,” he says. “So, it may not be mental illness that is driving the violence at all, but rather factors like having been abused as a child, being unemployed, or living in a high-crime neighborhood.” </a:t>
            </a:r>
            <a:r>
              <a:rPr lang="en-US" sz="1400" dirty="0">
                <a:solidFill>
                  <a:srgbClr val="000000"/>
                </a:solidFill>
                <a:latin typeface="+mn-lt"/>
              </a:rPr>
              <a:t>(American Psychological Association, 2022)</a:t>
            </a:r>
            <a:endParaRPr lang="en-US" altLang="en-US" sz="1400" dirty="0">
              <a:latin typeface="+mn-lt"/>
            </a:endParaRPr>
          </a:p>
        </p:txBody>
      </p:sp>
    </p:spTree>
  </p:cSld>
  <p:clrMapOvr>
    <a:masterClrMapping/>
  </p:clrMapOvr>
  <p:transition advTm="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6C483F22-47D4-0AE5-A7CC-5EC4E3F00125}"/>
              </a:ext>
            </a:extLst>
          </p:cNvPr>
          <p:cNvSpPr>
            <a:spLocks noGrp="1" noChangeArrowheads="1"/>
          </p:cNvSpPr>
          <p:nvPr>
            <p:ph type="title"/>
          </p:nvPr>
        </p:nvSpPr>
        <p:spPr/>
        <p:txBody>
          <a:bodyPr/>
          <a:lstStyle/>
          <a:p>
            <a:r>
              <a:rPr lang="en-US" altLang="en-US">
                <a:latin typeface="Verdana" panose="020B0604030504040204" pitchFamily="34" charset="0"/>
              </a:rPr>
              <a:t>Bipolar Disorder</a:t>
            </a:r>
          </a:p>
        </p:txBody>
      </p:sp>
      <p:sp>
        <p:nvSpPr>
          <p:cNvPr id="17410" name="Content Placeholder 2">
            <a:extLst>
              <a:ext uri="{FF2B5EF4-FFF2-40B4-BE49-F238E27FC236}">
                <a16:creationId xmlns:a16="http://schemas.microsoft.com/office/drawing/2014/main" id="{0CEACAA6-A781-79C2-EDE5-33E0DF2FB2AC}"/>
              </a:ext>
            </a:extLst>
          </p:cNvPr>
          <p:cNvSpPr>
            <a:spLocks noGrp="1" noChangeArrowheads="1"/>
          </p:cNvSpPr>
          <p:nvPr>
            <p:ph idx="1"/>
          </p:nvPr>
        </p:nvSpPr>
        <p:spPr/>
        <p:txBody>
          <a:bodyPr/>
          <a:lstStyle/>
          <a:p>
            <a:pPr>
              <a:defRPr/>
            </a:pPr>
            <a:r>
              <a:rPr lang="en-US" sz="2200" dirty="0">
                <a:solidFill>
                  <a:srgbClr val="000000"/>
                </a:solidFill>
                <a:latin typeface="+mn-lt"/>
              </a:rPr>
              <a:t>Bipolar disorder is a severe and prevalent psychiatric disease. Poor outcomes include a high frequency of criminal acts, imprisonments, and repeat offenses. </a:t>
            </a:r>
            <a:r>
              <a:rPr lang="en-US" sz="1400" dirty="0">
                <a:solidFill>
                  <a:srgbClr val="000000"/>
                </a:solidFill>
                <a:latin typeface="+mn-lt"/>
              </a:rPr>
              <a:t>(Psychiatry Online, 2015)</a:t>
            </a:r>
            <a:endParaRPr lang="en-US" altLang="en-US" sz="1400" dirty="0">
              <a:latin typeface="+mn-lt"/>
            </a:endParaRPr>
          </a:p>
          <a:p>
            <a:pPr>
              <a:defRPr/>
            </a:pPr>
            <a:r>
              <a:rPr lang="en-US" altLang="en-US" sz="2200" dirty="0">
                <a:latin typeface="+mn-lt"/>
              </a:rPr>
              <a:t>Mood disorder </a:t>
            </a:r>
          </a:p>
          <a:p>
            <a:pPr>
              <a:defRPr/>
            </a:pPr>
            <a:r>
              <a:rPr lang="en-US" altLang="en-US" sz="2200" dirty="0">
                <a:latin typeface="+mn-lt"/>
              </a:rPr>
              <a:t>Manic phase</a:t>
            </a:r>
          </a:p>
          <a:p>
            <a:pPr lvl="1">
              <a:defRPr/>
            </a:pPr>
            <a:r>
              <a:rPr lang="en-US" altLang="en-US" sz="2200" dirty="0">
                <a:latin typeface="+mn-lt"/>
              </a:rPr>
              <a:t>Euphoria, hyper-energy, and distractibility</a:t>
            </a:r>
          </a:p>
          <a:p>
            <a:pPr>
              <a:defRPr/>
            </a:pPr>
            <a:r>
              <a:rPr lang="en-US" altLang="en-US" sz="2200" dirty="0">
                <a:latin typeface="+mn-lt"/>
              </a:rPr>
              <a:t>Depressive phase</a:t>
            </a:r>
          </a:p>
          <a:p>
            <a:pPr lvl="1">
              <a:defRPr/>
            </a:pPr>
            <a:r>
              <a:rPr lang="en-US" altLang="en-US" sz="2200" dirty="0">
                <a:latin typeface="+mn-lt"/>
              </a:rPr>
              <a:t>Diminished interest or pleasure in all activities and depressed mood</a:t>
            </a:r>
          </a:p>
        </p:txBody>
      </p:sp>
    </p:spTree>
  </p:cSld>
  <p:clrMapOvr>
    <a:masterClrMapping/>
  </p:clrMapOvr>
  <p:transition advTm="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CF7CDCBA-F4AA-4F71-C656-A75480A1529F}"/>
              </a:ext>
            </a:extLst>
          </p:cNvPr>
          <p:cNvSpPr>
            <a:spLocks noGrp="1" noChangeArrowheads="1"/>
          </p:cNvSpPr>
          <p:nvPr>
            <p:ph type="title"/>
          </p:nvPr>
        </p:nvSpPr>
        <p:spPr/>
        <p:txBody>
          <a:bodyPr/>
          <a:lstStyle/>
          <a:p>
            <a:r>
              <a:rPr lang="en-US" altLang="en-US">
                <a:latin typeface="Verdana" panose="020B0604030504040204" pitchFamily="34" charset="0"/>
              </a:rPr>
              <a:t>Chapter Objectives</a:t>
            </a:r>
          </a:p>
        </p:txBody>
      </p:sp>
      <p:sp>
        <p:nvSpPr>
          <p:cNvPr id="8194" name="Content Placeholder 2">
            <a:extLst>
              <a:ext uri="{FF2B5EF4-FFF2-40B4-BE49-F238E27FC236}">
                <a16:creationId xmlns:a16="http://schemas.microsoft.com/office/drawing/2014/main" id="{09E0232F-8EE1-21FA-E7BE-3FC8D2E33A24}"/>
              </a:ext>
            </a:extLst>
          </p:cNvPr>
          <p:cNvSpPr>
            <a:spLocks noGrp="1" noChangeArrowheads="1"/>
          </p:cNvSpPr>
          <p:nvPr>
            <p:ph idx="1"/>
          </p:nvPr>
        </p:nvSpPr>
        <p:spPr/>
        <p:txBody>
          <a:bodyPr/>
          <a:lstStyle/>
          <a:p>
            <a:r>
              <a:rPr lang="en-US" altLang="en-US">
                <a:latin typeface="Verdana" panose="020B0604030504040204" pitchFamily="34" charset="0"/>
              </a:rPr>
              <a:t>Define mental disorders.</a:t>
            </a:r>
          </a:p>
          <a:p>
            <a:r>
              <a:rPr lang="en-US" altLang="en-US">
                <a:latin typeface="Verdana" panose="020B0604030504040204" pitchFamily="34" charset="0"/>
              </a:rPr>
              <a:t>Provide an overview of the DSM and the diagnoses that are most relevant to criminal behavior.</a:t>
            </a:r>
          </a:p>
          <a:p>
            <a:r>
              <a:rPr lang="en-US" altLang="en-US">
                <a:latin typeface="Verdana" panose="020B0604030504040204" pitchFamily="34" charset="0"/>
              </a:rPr>
              <a:t>Define and review issues relating to competency to stand trial.</a:t>
            </a:r>
          </a:p>
          <a:p>
            <a:r>
              <a:rPr lang="en-US" altLang="en-US">
                <a:latin typeface="Verdana" panose="020B0604030504040204" pitchFamily="34" charset="0"/>
              </a:rPr>
              <a:t>Review the insanity defense rules and standards.</a:t>
            </a:r>
          </a:p>
        </p:txBody>
      </p:sp>
    </p:spTree>
  </p:cSld>
  <p:clrMapOvr>
    <a:masterClrMapping/>
  </p:clrMapOvr>
  <p:transition advTm="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E411664A-8DE6-A21F-2829-CBAB5CD4DC6C}"/>
              </a:ext>
            </a:extLst>
          </p:cNvPr>
          <p:cNvSpPr>
            <a:spLocks noGrp="1" noChangeArrowheads="1"/>
          </p:cNvSpPr>
          <p:nvPr>
            <p:ph type="title"/>
          </p:nvPr>
        </p:nvSpPr>
        <p:spPr/>
        <p:txBody>
          <a:bodyPr/>
          <a:lstStyle/>
          <a:p>
            <a:r>
              <a:rPr lang="en-US" altLang="en-US">
                <a:latin typeface="Verdana" panose="020B0604030504040204" pitchFamily="34" charset="0"/>
              </a:rPr>
              <a:t>Bipolar Disorder</a:t>
            </a:r>
          </a:p>
        </p:txBody>
      </p:sp>
      <p:sp>
        <p:nvSpPr>
          <p:cNvPr id="17410" name="Content Placeholder 2">
            <a:extLst>
              <a:ext uri="{FF2B5EF4-FFF2-40B4-BE49-F238E27FC236}">
                <a16:creationId xmlns:a16="http://schemas.microsoft.com/office/drawing/2014/main" id="{39F26684-4129-FAC0-4324-2868CDD0F41F}"/>
              </a:ext>
            </a:extLst>
          </p:cNvPr>
          <p:cNvSpPr>
            <a:spLocks noGrp="1" noChangeArrowheads="1"/>
          </p:cNvSpPr>
          <p:nvPr>
            <p:ph idx="1"/>
          </p:nvPr>
        </p:nvSpPr>
        <p:spPr/>
        <p:txBody>
          <a:bodyPr/>
          <a:lstStyle/>
          <a:p>
            <a:pPr>
              <a:defRPr/>
            </a:pPr>
            <a:r>
              <a:rPr lang="en-US" altLang="en-US" sz="2200" dirty="0">
                <a:latin typeface="+mn-lt"/>
              </a:rPr>
              <a:t>Bipolar I vs Bipolar II</a:t>
            </a:r>
          </a:p>
          <a:p>
            <a:pPr lvl="1">
              <a:defRPr/>
            </a:pPr>
            <a:r>
              <a:rPr lang="en-US" altLang="en-US" sz="2000" dirty="0">
                <a:latin typeface="+mn-lt"/>
              </a:rPr>
              <a:t>No mania, or hypo mania, in Bipolar II</a:t>
            </a:r>
          </a:p>
          <a:p>
            <a:pPr>
              <a:defRPr/>
            </a:pPr>
            <a:r>
              <a:rPr lang="en-US" altLang="en-US" sz="2200" dirty="0">
                <a:latin typeface="+mn-lt"/>
              </a:rPr>
              <a:t>Reckless behavior that leads to criminal activity during manic phase</a:t>
            </a:r>
          </a:p>
          <a:p>
            <a:pPr lvl="1">
              <a:defRPr/>
            </a:pPr>
            <a:r>
              <a:rPr lang="en-US" altLang="en-US" sz="2000" dirty="0">
                <a:latin typeface="+mn-lt"/>
              </a:rPr>
              <a:t>Associated impulsivity may be related to criminal activity</a:t>
            </a:r>
          </a:p>
        </p:txBody>
      </p:sp>
    </p:spTree>
  </p:cSld>
  <p:clrMapOvr>
    <a:masterClrMapping/>
  </p:clrMapOvr>
  <p:transition advTm="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512A2382-51D6-EF5E-3EFD-6F77C5083397}"/>
              </a:ext>
            </a:extLst>
          </p:cNvPr>
          <p:cNvSpPr>
            <a:spLocks noGrp="1" noChangeArrowheads="1"/>
          </p:cNvSpPr>
          <p:nvPr>
            <p:ph type="title"/>
          </p:nvPr>
        </p:nvSpPr>
        <p:spPr/>
        <p:txBody>
          <a:bodyPr/>
          <a:lstStyle/>
          <a:p>
            <a:r>
              <a:rPr lang="en-US" altLang="en-US">
                <a:latin typeface="Verdana" panose="020B0604030504040204" pitchFamily="34" charset="0"/>
              </a:rPr>
              <a:t>Major Depressive Disorder</a:t>
            </a:r>
          </a:p>
        </p:txBody>
      </p:sp>
      <p:sp>
        <p:nvSpPr>
          <p:cNvPr id="18434" name="Content Placeholder 2">
            <a:extLst>
              <a:ext uri="{FF2B5EF4-FFF2-40B4-BE49-F238E27FC236}">
                <a16:creationId xmlns:a16="http://schemas.microsoft.com/office/drawing/2014/main" id="{0A5E7E8C-5011-ED5C-AD4D-711444110875}"/>
              </a:ext>
            </a:extLst>
          </p:cNvPr>
          <p:cNvSpPr>
            <a:spLocks noGrp="1" noChangeArrowheads="1"/>
          </p:cNvSpPr>
          <p:nvPr>
            <p:ph idx="1"/>
          </p:nvPr>
        </p:nvSpPr>
        <p:spPr/>
        <p:txBody>
          <a:bodyPr/>
          <a:lstStyle/>
          <a:p>
            <a:pPr>
              <a:defRPr/>
            </a:pPr>
            <a:r>
              <a:rPr lang="en-US" altLang="en-US" sz="2200" dirty="0">
                <a:latin typeface="Verdana" panose="020B0604030504040204" pitchFamily="34" charset="0"/>
              </a:rPr>
              <a:t>Extremely depressed state that lasts for at least two weeks</a:t>
            </a:r>
          </a:p>
          <a:p>
            <a:pPr lvl="1">
              <a:defRPr/>
            </a:pPr>
            <a:r>
              <a:rPr lang="en-US" altLang="en-US" sz="2200" dirty="0">
                <a:latin typeface="Verdana" panose="020B0604030504040204" pitchFamily="34" charset="0"/>
              </a:rPr>
              <a:t>A generalized slowing down of mental and physical activity, gloom, despair, feelings of worthlessness, and perhaps frequent thoughts of suicide</a:t>
            </a:r>
          </a:p>
          <a:p>
            <a:pPr lvl="2">
              <a:defRPr/>
            </a:pPr>
            <a:r>
              <a:rPr lang="en-US" altLang="en-US" sz="2200" dirty="0">
                <a:latin typeface="Verdana" panose="020B0604030504040204" pitchFamily="34" charset="0"/>
              </a:rPr>
              <a:t>Suicide by Cop, mass murder</a:t>
            </a:r>
          </a:p>
          <a:p>
            <a:pPr>
              <a:defRPr/>
            </a:pPr>
            <a:r>
              <a:rPr lang="en-US" altLang="en-US" sz="2200" dirty="0">
                <a:latin typeface="Verdana" panose="020B0604030504040204" pitchFamily="34" charset="0"/>
              </a:rPr>
              <a:t>Delinquency in teenage girls</a:t>
            </a:r>
          </a:p>
          <a:p>
            <a:pPr>
              <a:defRPr/>
            </a:pPr>
            <a:r>
              <a:rPr lang="en-US" sz="2200" dirty="0">
                <a:solidFill>
                  <a:srgbClr val="1D3850"/>
                </a:solidFill>
                <a:latin typeface="Helvetica Neue" panose="02000503000000020004" pitchFamily="2" charset="0"/>
              </a:rPr>
              <a:t>People with a depressive illness are three times more likely to commit a violent or sex crime than those in the general population, a study suggests. </a:t>
            </a:r>
            <a:r>
              <a:rPr lang="en-US" sz="1400" dirty="0">
                <a:solidFill>
                  <a:srgbClr val="1D3850"/>
                </a:solidFill>
                <a:latin typeface="Helvetica Neue" panose="02000503000000020004" pitchFamily="2" charset="0"/>
              </a:rPr>
              <a:t>(Dept of Psychiatry U of Oxford, 2015)</a:t>
            </a:r>
          </a:p>
          <a:p>
            <a:pPr lvl="1">
              <a:defRPr/>
            </a:pPr>
            <a:r>
              <a:rPr lang="en-US" altLang="en-US" sz="2200" dirty="0">
                <a:latin typeface="+mn-lt"/>
              </a:rPr>
              <a:t>The don’t care about what happens to them so why should they care about what happens to someone else?</a:t>
            </a:r>
          </a:p>
        </p:txBody>
      </p:sp>
    </p:spTree>
  </p:cSld>
  <p:clrMapOvr>
    <a:masterClrMapping/>
  </p:clrMapOvr>
  <p:transition advTm="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803B61B4-77FB-3AB7-9841-3D3FE513B583}"/>
              </a:ext>
            </a:extLst>
          </p:cNvPr>
          <p:cNvSpPr>
            <a:spLocks noGrp="1" noChangeArrowheads="1"/>
          </p:cNvSpPr>
          <p:nvPr>
            <p:ph type="title"/>
          </p:nvPr>
        </p:nvSpPr>
        <p:spPr/>
        <p:txBody>
          <a:bodyPr/>
          <a:lstStyle/>
          <a:p>
            <a:r>
              <a:rPr lang="en-US" altLang="en-US">
                <a:latin typeface="Verdana" panose="020B0604030504040204" pitchFamily="34" charset="0"/>
              </a:rPr>
              <a:t>Antisocial Personality Disorder</a:t>
            </a:r>
          </a:p>
        </p:txBody>
      </p:sp>
      <p:sp>
        <p:nvSpPr>
          <p:cNvPr id="29698" name="Content Placeholder 2">
            <a:extLst>
              <a:ext uri="{FF2B5EF4-FFF2-40B4-BE49-F238E27FC236}">
                <a16:creationId xmlns:a16="http://schemas.microsoft.com/office/drawing/2014/main" id="{F7CD0845-D267-4B9B-23E7-CDE8B9452851}"/>
              </a:ext>
            </a:extLst>
          </p:cNvPr>
          <p:cNvSpPr>
            <a:spLocks noGrp="1" noChangeArrowheads="1"/>
          </p:cNvSpPr>
          <p:nvPr>
            <p:ph idx="1"/>
          </p:nvPr>
        </p:nvSpPr>
        <p:spPr/>
        <p:txBody>
          <a:bodyPr/>
          <a:lstStyle/>
          <a:p>
            <a:r>
              <a:rPr lang="en-US" altLang="en-US" sz="2400">
                <a:latin typeface="Verdana" panose="020B0604030504040204" pitchFamily="34" charset="0"/>
              </a:rPr>
              <a:t>A history of continuous behavior in which the rights of others are violated (crime)</a:t>
            </a:r>
          </a:p>
          <a:p>
            <a:r>
              <a:rPr lang="en-US" altLang="en-US" sz="2400">
                <a:latin typeface="Verdana" panose="020B0604030504040204" pitchFamily="34" charset="0"/>
              </a:rPr>
              <a:t>At least 18 years of age and must have a history of some symptoms of conduct disorder before age 15</a:t>
            </a:r>
          </a:p>
          <a:p>
            <a:r>
              <a:rPr lang="en-US" altLang="en-US" sz="2400">
                <a:latin typeface="Verdana" panose="020B0604030504040204" pitchFamily="34" charset="0"/>
              </a:rPr>
              <a:t>Impulsivity, lack of empathy, deceitfulness</a:t>
            </a:r>
          </a:p>
          <a:p>
            <a:r>
              <a:rPr lang="en-US" altLang="en-US" sz="2400">
                <a:latin typeface="Verdana" panose="020B0604030504040204" pitchFamily="34" charset="0"/>
              </a:rPr>
              <a:t>Common diagnosis of offenders</a:t>
            </a:r>
          </a:p>
          <a:p>
            <a:pPr lvl="1"/>
            <a:r>
              <a:rPr lang="en-US" altLang="en-US" sz="2400">
                <a:latin typeface="Verdana" panose="020B0604030504040204" pitchFamily="34" charset="0"/>
              </a:rPr>
              <a:t>Maybe because part of the diagnosis requires committing a crime?</a:t>
            </a:r>
          </a:p>
        </p:txBody>
      </p:sp>
    </p:spTree>
  </p:cSld>
  <p:clrMapOvr>
    <a:masterClrMapping/>
  </p:clrMapOvr>
  <p:transition advTm="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B7B387C1-7A7C-AE42-D475-FEE553BA24B3}"/>
              </a:ext>
            </a:extLst>
          </p:cNvPr>
          <p:cNvSpPr>
            <a:spLocks noGrp="1" noChangeArrowheads="1"/>
          </p:cNvSpPr>
          <p:nvPr>
            <p:ph type="title"/>
          </p:nvPr>
        </p:nvSpPr>
        <p:spPr/>
        <p:txBody>
          <a:bodyPr/>
          <a:lstStyle/>
          <a:p>
            <a:r>
              <a:rPr lang="en-US" altLang="en-US">
                <a:latin typeface="Verdana" panose="020B0604030504040204" pitchFamily="34" charset="0"/>
              </a:rPr>
              <a:t>Substance Abuse Disorder</a:t>
            </a:r>
          </a:p>
        </p:txBody>
      </p:sp>
      <p:sp>
        <p:nvSpPr>
          <p:cNvPr id="30722" name="Content Placeholder 2">
            <a:extLst>
              <a:ext uri="{FF2B5EF4-FFF2-40B4-BE49-F238E27FC236}">
                <a16:creationId xmlns:a16="http://schemas.microsoft.com/office/drawing/2014/main" id="{98341349-E957-73A7-F422-13C10C5C0BE6}"/>
              </a:ext>
            </a:extLst>
          </p:cNvPr>
          <p:cNvSpPr>
            <a:spLocks noGrp="1" noChangeArrowheads="1"/>
          </p:cNvSpPr>
          <p:nvPr>
            <p:ph idx="1"/>
          </p:nvPr>
        </p:nvSpPr>
        <p:spPr/>
        <p:txBody>
          <a:bodyPr/>
          <a:lstStyle/>
          <a:p>
            <a:r>
              <a:rPr lang="en-US" altLang="en-US" sz="2400">
                <a:latin typeface="Verdana" panose="020B0604030504040204" pitchFamily="34" charset="0"/>
              </a:rPr>
              <a:t>In co-morbid disorders where substance abuse is one of the conditions, the risk of violence goes up dramatically.</a:t>
            </a:r>
          </a:p>
          <a:p>
            <a:pPr lvl="1"/>
            <a:r>
              <a:rPr lang="en-US" altLang="en-US" sz="2200">
                <a:latin typeface="Verdana" panose="020B0604030504040204" pitchFamily="34" charset="0"/>
              </a:rPr>
              <a:t>For schizophrenia, the risk with schizophrenia alone for violence is 2x the unaffected public</a:t>
            </a:r>
          </a:p>
          <a:p>
            <a:pPr lvl="2"/>
            <a:r>
              <a:rPr lang="en-US" altLang="en-US" sz="2000">
                <a:latin typeface="Verdana" panose="020B0604030504040204" pitchFamily="34" charset="0"/>
              </a:rPr>
              <a:t>Add substance abuse and the risk goes to 9x</a:t>
            </a:r>
          </a:p>
        </p:txBody>
      </p:sp>
    </p:spTree>
  </p:cSld>
  <p:clrMapOvr>
    <a:masterClrMapping/>
  </p:clrMapOvr>
  <p:transition advTm="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93CFEEBB-2950-4C86-D944-332068AF7791}"/>
              </a:ext>
            </a:extLst>
          </p:cNvPr>
          <p:cNvSpPr>
            <a:spLocks noGrp="1" noChangeArrowheads="1"/>
          </p:cNvSpPr>
          <p:nvPr>
            <p:ph type="title"/>
          </p:nvPr>
        </p:nvSpPr>
        <p:spPr/>
        <p:txBody>
          <a:bodyPr/>
          <a:lstStyle/>
          <a:p>
            <a:r>
              <a:rPr lang="en-US" altLang="en-US">
                <a:latin typeface="Verdana" panose="020B0604030504040204" pitchFamily="34" charset="0"/>
              </a:rPr>
              <a:t>Borderline Personality Disorder</a:t>
            </a:r>
          </a:p>
        </p:txBody>
      </p:sp>
      <p:sp>
        <p:nvSpPr>
          <p:cNvPr id="61442" name="Content Placeholder 2">
            <a:extLst>
              <a:ext uri="{FF2B5EF4-FFF2-40B4-BE49-F238E27FC236}">
                <a16:creationId xmlns:a16="http://schemas.microsoft.com/office/drawing/2014/main" id="{238732B7-BE88-193C-8EE7-300D0A751A80}"/>
              </a:ext>
            </a:extLst>
          </p:cNvPr>
          <p:cNvSpPr>
            <a:spLocks noGrp="1" noChangeArrowheads="1"/>
          </p:cNvSpPr>
          <p:nvPr>
            <p:ph idx="1"/>
          </p:nvPr>
        </p:nvSpPr>
        <p:spPr/>
        <p:txBody>
          <a:bodyPr/>
          <a:lstStyle/>
          <a:p>
            <a:r>
              <a:rPr lang="en-US" altLang="en-US" sz="2400">
                <a:latin typeface="Verdana" panose="020B0604030504040204" pitchFamily="34" charset="0"/>
              </a:rPr>
              <a:t>Key symptoms that might be related to criminal behavior </a:t>
            </a:r>
            <a:r>
              <a:rPr lang="en-US" altLang="en-US" sz="1800">
                <a:latin typeface="Verdana" panose="020B0604030504040204" pitchFamily="34" charset="0"/>
              </a:rPr>
              <a:t>(most will not act in a criminal manner)</a:t>
            </a:r>
            <a:r>
              <a:rPr lang="en-US" altLang="en-US" sz="2400">
                <a:latin typeface="Verdana" panose="020B0604030504040204" pitchFamily="34" charset="0"/>
              </a:rPr>
              <a:t>:</a:t>
            </a:r>
            <a:endParaRPr lang="en-US" altLang="en-US" sz="1800">
              <a:latin typeface="Verdana" panose="020B0604030504040204" pitchFamily="34" charset="0"/>
            </a:endParaRPr>
          </a:p>
          <a:p>
            <a:pPr lvl="1"/>
            <a:r>
              <a:rPr lang="en-US" altLang="en-US" sz="2000">
                <a:latin typeface="Verdana" panose="020B0604030504040204" pitchFamily="34" charset="0"/>
              </a:rPr>
              <a:t>High sensitivity to rejection and feelings of alienation or isolation</a:t>
            </a:r>
          </a:p>
          <a:p>
            <a:pPr lvl="2"/>
            <a:r>
              <a:rPr lang="en-US" altLang="en-US" sz="1800">
                <a:latin typeface="Verdana" panose="020B0604030504040204" pitchFamily="34" charset="0"/>
              </a:rPr>
              <a:t>Reaction to the rejection?</a:t>
            </a:r>
          </a:p>
          <a:p>
            <a:pPr lvl="1"/>
            <a:r>
              <a:rPr lang="en-US" altLang="en-US" sz="2000">
                <a:latin typeface="Verdana" panose="020B0604030504040204" pitchFamily="34" charset="0"/>
              </a:rPr>
              <a:t>Intense and highly variable moods</a:t>
            </a:r>
          </a:p>
          <a:p>
            <a:pPr lvl="2"/>
            <a:r>
              <a:rPr lang="en-US" altLang="en-US" sz="1800">
                <a:latin typeface="Verdana" panose="020B0604030504040204" pitchFamily="34" charset="0"/>
              </a:rPr>
              <a:t>Rapid cycling between love and hate</a:t>
            </a:r>
          </a:p>
          <a:p>
            <a:pPr lvl="2"/>
            <a:r>
              <a:rPr lang="en-US" altLang="en-US" sz="1800">
                <a:latin typeface="Verdana" panose="020B0604030504040204" pitchFamily="34" charset="0"/>
              </a:rPr>
              <a:t>Difficulty in regulating emotions in general</a:t>
            </a:r>
          </a:p>
          <a:p>
            <a:pPr lvl="1"/>
            <a:r>
              <a:rPr lang="en-US" altLang="en-US" sz="2000">
                <a:latin typeface="Verdana" panose="020B0604030504040204" pitchFamily="34" charset="0"/>
              </a:rPr>
              <a:t>Inappropriate, intense anger or problems controlling anger</a:t>
            </a:r>
          </a:p>
          <a:p>
            <a:pPr lvl="1"/>
            <a:endParaRPr lang="en-US" altLang="en-US" sz="1800">
              <a:latin typeface="Verdana" panose="020B0604030504040204" pitchFamily="34" charset="0"/>
            </a:endParaRPr>
          </a:p>
        </p:txBody>
      </p:sp>
    </p:spTree>
  </p:cSld>
  <p:clrMapOvr>
    <a:masterClrMapping/>
  </p:clrMapOvr>
  <p:transition advTm="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84BC9CFA-E03A-D508-93EB-485D43CA0A4F}"/>
              </a:ext>
            </a:extLst>
          </p:cNvPr>
          <p:cNvSpPr>
            <a:spLocks noGrp="1" noChangeArrowheads="1"/>
          </p:cNvSpPr>
          <p:nvPr>
            <p:ph type="title"/>
          </p:nvPr>
        </p:nvSpPr>
        <p:spPr/>
        <p:txBody>
          <a:bodyPr/>
          <a:lstStyle/>
          <a:p>
            <a:r>
              <a:rPr lang="en-US" altLang="en-US">
                <a:latin typeface="Verdana" panose="020B0604030504040204" pitchFamily="34" charset="0"/>
              </a:rPr>
              <a:t>Borderline Personality Disorder</a:t>
            </a:r>
          </a:p>
        </p:txBody>
      </p:sp>
      <p:sp>
        <p:nvSpPr>
          <p:cNvPr id="63490" name="Content Placeholder 2">
            <a:extLst>
              <a:ext uri="{FF2B5EF4-FFF2-40B4-BE49-F238E27FC236}">
                <a16:creationId xmlns:a16="http://schemas.microsoft.com/office/drawing/2014/main" id="{A95A304E-E961-4DB4-4E66-FD424802446A}"/>
              </a:ext>
            </a:extLst>
          </p:cNvPr>
          <p:cNvSpPr>
            <a:spLocks noGrp="1" noChangeArrowheads="1"/>
          </p:cNvSpPr>
          <p:nvPr>
            <p:ph idx="1"/>
          </p:nvPr>
        </p:nvSpPr>
        <p:spPr/>
        <p:txBody>
          <a:bodyPr/>
          <a:lstStyle/>
          <a:p>
            <a:pPr lvl="1"/>
            <a:r>
              <a:rPr lang="en-US" altLang="en-US" sz="2000">
                <a:latin typeface="Verdana" panose="020B0604030504040204" pitchFamily="34" charset="0"/>
              </a:rPr>
              <a:t>Tend to see things in terms of only either/or</a:t>
            </a:r>
          </a:p>
          <a:p>
            <a:pPr lvl="2"/>
            <a:r>
              <a:rPr lang="en-US" altLang="en-US" sz="1800">
                <a:latin typeface="Verdana" panose="020B0604030504040204" pitchFamily="34" charset="0"/>
              </a:rPr>
              <a:t>Only good or bad, no in between</a:t>
            </a:r>
          </a:p>
          <a:p>
            <a:pPr lvl="1"/>
            <a:r>
              <a:rPr lang="en-US" altLang="en-US" sz="2000">
                <a:latin typeface="Verdana" panose="020B0604030504040204" pitchFamily="34" charset="0"/>
              </a:rPr>
              <a:t>Engaging in impulsive behaviors/no self-control</a:t>
            </a:r>
          </a:p>
          <a:p>
            <a:pPr lvl="2"/>
            <a:r>
              <a:rPr lang="en-US" altLang="en-US" sz="1800">
                <a:latin typeface="Verdana" panose="020B0604030504040204" pitchFamily="34" charset="0"/>
              </a:rPr>
              <a:t>Lashing out</a:t>
            </a:r>
          </a:p>
          <a:p>
            <a:pPr lvl="3"/>
            <a:r>
              <a:rPr lang="en-US" altLang="en-US" sz="1600">
                <a:latin typeface="Verdana" panose="020B0604030504040204" pitchFamily="34" charset="0"/>
              </a:rPr>
              <a:t>May be violent</a:t>
            </a:r>
          </a:p>
          <a:p>
            <a:pPr lvl="1"/>
            <a:endParaRPr lang="en-US" altLang="en-US" sz="1800">
              <a:latin typeface="Verdana" panose="020B0604030504040204" pitchFamily="34" charset="0"/>
            </a:endParaRPr>
          </a:p>
        </p:txBody>
      </p:sp>
    </p:spTree>
  </p:cSld>
  <p:clrMapOvr>
    <a:masterClrMapping/>
  </p:clrMapOvr>
  <p:transition advTm="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FE53BAC7-976B-DB26-C50A-997523653E96}"/>
              </a:ext>
            </a:extLst>
          </p:cNvPr>
          <p:cNvSpPr>
            <a:spLocks noGrp="1" noChangeArrowheads="1"/>
          </p:cNvSpPr>
          <p:nvPr>
            <p:ph type="title"/>
          </p:nvPr>
        </p:nvSpPr>
        <p:spPr/>
        <p:txBody>
          <a:bodyPr/>
          <a:lstStyle/>
          <a:p>
            <a:r>
              <a:rPr lang="en-US" altLang="en-US">
                <a:latin typeface="Verdana" panose="020B0604030504040204" pitchFamily="34" charset="0"/>
              </a:rPr>
              <a:t>Borderline Personality Disorder</a:t>
            </a:r>
          </a:p>
        </p:txBody>
      </p:sp>
      <p:pic>
        <p:nvPicPr>
          <p:cNvPr id="2" name="JYSX88h-qIc?feature=oembed" descr="Borderline Personality Disorder">
            <a:hlinkClick r:id="" action="ppaction://media"/>
            <a:extLst>
              <a:ext uri="{FF2B5EF4-FFF2-40B4-BE49-F238E27FC236}">
                <a16:creationId xmlns:a16="http://schemas.microsoft.com/office/drawing/2014/main" id="{EC739888-292F-C0EA-B832-0705C3045425}"/>
              </a:ext>
            </a:extLst>
          </p:cNvPr>
          <p:cNvPicPr>
            <a:picLocks noGrp="1" noRot="1" noChangeAspect="1" noChangeArrowheads="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a:xfrm>
            <a:off x="566738" y="1600200"/>
            <a:ext cx="8010525" cy="4525963"/>
          </a:xfrm>
        </p:spPr>
      </p:pic>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84460031-F8FE-5D1D-EF0D-3BFAB1F483F1}"/>
              </a:ext>
            </a:extLst>
          </p:cNvPr>
          <p:cNvSpPr>
            <a:spLocks noGrp="1" noChangeArrowheads="1"/>
          </p:cNvSpPr>
          <p:nvPr>
            <p:ph type="title"/>
          </p:nvPr>
        </p:nvSpPr>
        <p:spPr/>
        <p:txBody>
          <a:bodyPr/>
          <a:lstStyle/>
          <a:p>
            <a:r>
              <a:rPr lang="en-US" altLang="en-US">
                <a:latin typeface="Verdana" panose="020B0604030504040204" pitchFamily="34" charset="0"/>
              </a:rPr>
              <a:t>Competency in the Criminal Justice System </a:t>
            </a:r>
            <a:r>
              <a:rPr lang="en-US" altLang="en-US" sz="1400">
                <a:latin typeface="Verdana" panose="020B0604030504040204" pitchFamily="34" charset="0"/>
              </a:rPr>
              <a:t>(8:26)</a:t>
            </a:r>
          </a:p>
        </p:txBody>
      </p:sp>
      <p:pic>
        <p:nvPicPr>
          <p:cNvPr id="2" name="UzGnD9sE0A4?feature=oembed" descr="What Does it Mean to be Criminally Insane">
            <a:hlinkClick r:id="" action="ppaction://media"/>
            <a:extLst>
              <a:ext uri="{FF2B5EF4-FFF2-40B4-BE49-F238E27FC236}">
                <a16:creationId xmlns:a16="http://schemas.microsoft.com/office/drawing/2014/main" id="{E9AC0225-20C9-A181-5BBB-87FABDFBC516}"/>
              </a:ext>
            </a:extLst>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566738" y="1600200"/>
            <a:ext cx="8010525" cy="4525963"/>
          </a:xfrm>
        </p:spPr>
      </p:pic>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05044C06-13B2-088B-838E-87DC07B351DC}"/>
              </a:ext>
            </a:extLst>
          </p:cNvPr>
          <p:cNvSpPr>
            <a:spLocks noGrp="1" noChangeArrowheads="1"/>
          </p:cNvSpPr>
          <p:nvPr>
            <p:ph type="title"/>
          </p:nvPr>
        </p:nvSpPr>
        <p:spPr/>
        <p:txBody>
          <a:bodyPr/>
          <a:lstStyle/>
          <a:p>
            <a:r>
              <a:rPr lang="en-US" altLang="en-US">
                <a:latin typeface="Verdana" panose="020B0604030504040204" pitchFamily="34" charset="0"/>
              </a:rPr>
              <a:t>Competency</a:t>
            </a:r>
          </a:p>
        </p:txBody>
      </p:sp>
      <p:sp>
        <p:nvSpPr>
          <p:cNvPr id="32770" name="Content Placeholder 2">
            <a:extLst>
              <a:ext uri="{FF2B5EF4-FFF2-40B4-BE49-F238E27FC236}">
                <a16:creationId xmlns:a16="http://schemas.microsoft.com/office/drawing/2014/main" id="{05D68BE6-1D3A-F4E4-ECCB-61E9207956ED}"/>
              </a:ext>
            </a:extLst>
          </p:cNvPr>
          <p:cNvSpPr>
            <a:spLocks noGrp="1" noChangeArrowheads="1"/>
          </p:cNvSpPr>
          <p:nvPr>
            <p:ph idx="1"/>
          </p:nvPr>
        </p:nvSpPr>
        <p:spPr>
          <a:xfrm>
            <a:off x="457200" y="1371600"/>
            <a:ext cx="8229600" cy="4754563"/>
          </a:xfrm>
        </p:spPr>
        <p:txBody>
          <a:bodyPr/>
          <a:lstStyle/>
          <a:p>
            <a:r>
              <a:rPr lang="en-US" altLang="en-US" sz="2200">
                <a:latin typeface="Verdana" panose="020B0604030504040204" pitchFamily="34" charset="0"/>
              </a:rPr>
              <a:t>Two types of mental competency come into play in judicial hearings in criminal cases.  (We will not be discussing civil competency hearings)</a:t>
            </a:r>
          </a:p>
          <a:p>
            <a:pPr lvl="1"/>
            <a:r>
              <a:rPr lang="en-US" altLang="en-US" sz="2200">
                <a:latin typeface="Verdana" panose="020B0604030504040204" pitchFamily="34" charset="0"/>
              </a:rPr>
              <a:t>Competency to stand trial</a:t>
            </a:r>
          </a:p>
          <a:p>
            <a:pPr lvl="1"/>
            <a:r>
              <a:rPr lang="en-US" altLang="en-US" sz="2200">
                <a:latin typeface="Verdana" panose="020B0604030504040204" pitchFamily="34" charset="0"/>
              </a:rPr>
              <a:t>Competency at the time of the offense</a:t>
            </a:r>
          </a:p>
          <a:p>
            <a:pPr lvl="1"/>
            <a:r>
              <a:rPr lang="en-US" altLang="en-US" sz="2200">
                <a:latin typeface="Verdana" panose="020B0604030504040204" pitchFamily="34" charset="0"/>
              </a:rPr>
              <a:t>A person could be found incompetent to stand trial but competent at the time of the offense,</a:t>
            </a:r>
          </a:p>
          <a:p>
            <a:pPr lvl="2"/>
            <a:r>
              <a:rPr lang="en-US" altLang="en-US" sz="2200">
                <a:latin typeface="Verdana" panose="020B0604030504040204" pitchFamily="34" charset="0"/>
              </a:rPr>
              <a:t>What do you think happens then?</a:t>
            </a:r>
          </a:p>
          <a:p>
            <a:pPr lvl="1"/>
            <a:r>
              <a:rPr lang="en-US" altLang="en-US" sz="2200">
                <a:latin typeface="Verdana" panose="020B0604030504040204" pitchFamily="34" charset="0"/>
              </a:rPr>
              <a:t>Burden of proof on defendant</a:t>
            </a:r>
          </a:p>
          <a:p>
            <a:pPr lvl="1"/>
            <a:r>
              <a:rPr lang="en-US" altLang="en-US" sz="2200">
                <a:latin typeface="Verdana" panose="020B0604030504040204" pitchFamily="34" charset="0"/>
              </a:rPr>
              <a:t>Usually have to plead guilty first</a:t>
            </a:r>
          </a:p>
          <a:p>
            <a:pPr lvl="2"/>
            <a:r>
              <a:rPr lang="en-US" altLang="en-US" sz="2000">
                <a:latin typeface="Verdana" panose="020B0604030504040204" pitchFamily="34" charset="0"/>
              </a:rPr>
              <a:t>Is this fair?</a:t>
            </a:r>
          </a:p>
          <a:p>
            <a:pPr lvl="2"/>
            <a:endParaRPr lang="en-US" altLang="en-US" sz="2000">
              <a:latin typeface="Verdana" panose="020B0604030504040204" pitchFamily="34" charset="0"/>
            </a:endParaRPr>
          </a:p>
        </p:txBody>
      </p:sp>
    </p:spTree>
  </p:cSld>
  <p:clrMapOvr>
    <a:masterClrMapping/>
  </p:clrMapOvr>
  <p:transition advTm="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EE4EB7FF-475A-ECEF-C369-10C8531931F5}"/>
              </a:ext>
            </a:extLst>
          </p:cNvPr>
          <p:cNvSpPr>
            <a:spLocks noGrp="1" noChangeArrowheads="1"/>
          </p:cNvSpPr>
          <p:nvPr>
            <p:ph type="title"/>
          </p:nvPr>
        </p:nvSpPr>
        <p:spPr/>
        <p:txBody>
          <a:bodyPr/>
          <a:lstStyle/>
          <a:p>
            <a:r>
              <a:rPr lang="en-US" altLang="en-US">
                <a:latin typeface="Verdana" panose="020B0604030504040204" pitchFamily="34" charset="0"/>
              </a:rPr>
              <a:t>Competency</a:t>
            </a:r>
          </a:p>
        </p:txBody>
      </p:sp>
      <p:sp>
        <p:nvSpPr>
          <p:cNvPr id="33794" name="Content Placeholder 2">
            <a:extLst>
              <a:ext uri="{FF2B5EF4-FFF2-40B4-BE49-F238E27FC236}">
                <a16:creationId xmlns:a16="http://schemas.microsoft.com/office/drawing/2014/main" id="{D98321DD-5EA1-6C47-18CB-49809D35B65B}"/>
              </a:ext>
            </a:extLst>
          </p:cNvPr>
          <p:cNvSpPr>
            <a:spLocks noGrp="1" noChangeArrowheads="1"/>
          </p:cNvSpPr>
          <p:nvPr>
            <p:ph idx="1"/>
          </p:nvPr>
        </p:nvSpPr>
        <p:spPr/>
        <p:txBody>
          <a:bodyPr/>
          <a:lstStyle/>
          <a:p>
            <a:r>
              <a:rPr lang="en-US" altLang="en-US" sz="2400">
                <a:latin typeface="Verdana" panose="020B0604030504040204" pitchFamily="34" charset="0"/>
              </a:rPr>
              <a:t>Incompetency to stand trial</a:t>
            </a:r>
          </a:p>
          <a:p>
            <a:pPr lvl="1"/>
            <a:r>
              <a:rPr lang="en-US" altLang="en-US" sz="2400">
                <a:latin typeface="Verdana" panose="020B0604030504040204" pitchFamily="34" charset="0"/>
              </a:rPr>
              <a:t>State of Mind NOW</a:t>
            </a:r>
          </a:p>
          <a:p>
            <a:pPr lvl="2"/>
            <a:r>
              <a:rPr lang="en-US" altLang="en-US" sz="2400">
                <a:latin typeface="Verdana" panose="020B0604030504040204" pitchFamily="34" charset="0"/>
              </a:rPr>
              <a:t>Not at the time of the offense</a:t>
            </a:r>
          </a:p>
          <a:p>
            <a:pPr lvl="1"/>
            <a:r>
              <a:rPr lang="en-US" altLang="en-US" sz="2400" i="1">
                <a:latin typeface="Verdana" panose="020B0604030504040204" pitchFamily="34" charset="0"/>
              </a:rPr>
              <a:t>Dusky v. United States </a:t>
            </a:r>
            <a:r>
              <a:rPr lang="en-US" altLang="en-US" sz="2400">
                <a:latin typeface="Verdana" panose="020B0604030504040204" pitchFamily="34" charset="0"/>
              </a:rPr>
              <a:t>(1960)</a:t>
            </a:r>
          </a:p>
          <a:p>
            <a:pPr lvl="1"/>
            <a:r>
              <a:rPr lang="en-US" altLang="en-US" sz="2400">
                <a:latin typeface="Verdana" panose="020B0604030504040204" pitchFamily="34" charset="0"/>
              </a:rPr>
              <a:t>A lack of understanding of court proceedings, one's rights, or the functions performed by one's lawyer</a:t>
            </a:r>
          </a:p>
          <a:p>
            <a:pPr lvl="2"/>
            <a:r>
              <a:rPr lang="en-US" altLang="en-US" sz="2400">
                <a:latin typeface="Verdana" panose="020B0604030504040204" pitchFamily="34" charset="0"/>
              </a:rPr>
              <a:t>Too impaired to participate in one’s own defense</a:t>
            </a:r>
          </a:p>
          <a:p>
            <a:pPr lvl="1"/>
            <a:r>
              <a:rPr lang="en-US" altLang="en-US" sz="2400">
                <a:latin typeface="Verdana" panose="020B0604030504040204" pitchFamily="34" charset="0"/>
              </a:rPr>
              <a:t>80% of those evaluated are found competent</a:t>
            </a:r>
          </a:p>
        </p:txBody>
      </p:sp>
    </p:spTree>
  </p:cSld>
  <p:clrMapOvr>
    <a:masterClrMapping/>
  </p:clrMapOvr>
  <p:transition advTm="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A94F1ED2-F598-FC9A-C220-FA7024548EBE}"/>
              </a:ext>
            </a:extLst>
          </p:cNvPr>
          <p:cNvSpPr>
            <a:spLocks noGrp="1" noChangeArrowheads="1"/>
          </p:cNvSpPr>
          <p:nvPr>
            <p:ph type="title"/>
          </p:nvPr>
        </p:nvSpPr>
        <p:spPr/>
        <p:txBody>
          <a:bodyPr/>
          <a:lstStyle/>
          <a:p>
            <a:r>
              <a:rPr lang="en-US" altLang="en-US">
                <a:latin typeface="Verdana" panose="020B0604030504040204" pitchFamily="34" charset="0"/>
              </a:rPr>
              <a:t>Chapter Objectives</a:t>
            </a:r>
          </a:p>
        </p:txBody>
      </p:sp>
      <p:sp>
        <p:nvSpPr>
          <p:cNvPr id="9218" name="Content Placeholder 2">
            <a:extLst>
              <a:ext uri="{FF2B5EF4-FFF2-40B4-BE49-F238E27FC236}">
                <a16:creationId xmlns:a16="http://schemas.microsoft.com/office/drawing/2014/main" id="{EA5E015F-423D-D57A-EFC9-6909D8305852}"/>
              </a:ext>
            </a:extLst>
          </p:cNvPr>
          <p:cNvSpPr>
            <a:spLocks noGrp="1" noChangeArrowheads="1"/>
          </p:cNvSpPr>
          <p:nvPr>
            <p:ph idx="1"/>
          </p:nvPr>
        </p:nvSpPr>
        <p:spPr/>
        <p:txBody>
          <a:bodyPr/>
          <a:lstStyle/>
          <a:p>
            <a:r>
              <a:rPr lang="en-US" altLang="en-US">
                <a:latin typeface="Verdana" panose="020B0604030504040204" pitchFamily="34" charset="0"/>
              </a:rPr>
              <a:t>Discuss special defenses sometimes raised to absolve defendants of criminal responsibility or mitigate responsibility.</a:t>
            </a:r>
          </a:p>
          <a:p>
            <a:r>
              <a:rPr lang="en-US" altLang="en-US">
                <a:latin typeface="Verdana" panose="020B0604030504040204" pitchFamily="34" charset="0"/>
              </a:rPr>
              <a:t>Discuss the prevalence of mental illness in incarcerated populations.</a:t>
            </a:r>
          </a:p>
        </p:txBody>
      </p:sp>
    </p:spTree>
  </p:cSld>
  <p:clrMapOvr>
    <a:masterClrMapping/>
  </p:clrMapOvr>
  <p:transition advTm="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2AE7B7AC-9C17-A4EC-D225-264D299A58AE}"/>
              </a:ext>
            </a:extLst>
          </p:cNvPr>
          <p:cNvSpPr>
            <a:spLocks noGrp="1" noChangeArrowheads="1"/>
          </p:cNvSpPr>
          <p:nvPr>
            <p:ph type="title"/>
          </p:nvPr>
        </p:nvSpPr>
        <p:spPr/>
        <p:txBody>
          <a:bodyPr/>
          <a:lstStyle/>
          <a:p>
            <a:r>
              <a:rPr lang="en-US" altLang="en-US">
                <a:latin typeface="Verdana" panose="020B0604030504040204" pitchFamily="34" charset="0"/>
              </a:rPr>
              <a:t>Competency</a:t>
            </a:r>
          </a:p>
        </p:txBody>
      </p:sp>
      <p:sp>
        <p:nvSpPr>
          <p:cNvPr id="34818" name="Content Placeholder 2">
            <a:extLst>
              <a:ext uri="{FF2B5EF4-FFF2-40B4-BE49-F238E27FC236}">
                <a16:creationId xmlns:a16="http://schemas.microsoft.com/office/drawing/2014/main" id="{5A8B94DB-1B08-693A-B201-06E10D313A6D}"/>
              </a:ext>
            </a:extLst>
          </p:cNvPr>
          <p:cNvSpPr>
            <a:spLocks noGrp="1" noChangeArrowheads="1"/>
          </p:cNvSpPr>
          <p:nvPr>
            <p:ph idx="1"/>
          </p:nvPr>
        </p:nvSpPr>
        <p:spPr/>
        <p:txBody>
          <a:bodyPr/>
          <a:lstStyle/>
          <a:p>
            <a:r>
              <a:rPr lang="en-US" altLang="en-US">
                <a:latin typeface="Verdana" panose="020B0604030504040204" pitchFamily="34" charset="0"/>
              </a:rPr>
              <a:t>Incompetency to stand trial</a:t>
            </a:r>
          </a:p>
          <a:p>
            <a:pPr lvl="1"/>
            <a:r>
              <a:rPr lang="en-US" altLang="en-US" sz="2400">
                <a:latin typeface="Verdana" panose="020B0604030504040204" pitchFamily="34" charset="0"/>
              </a:rPr>
              <a:t>What is the defendant's state of mind at the present time, or at the time of the pretrial proceedings or trial?</a:t>
            </a:r>
          </a:p>
          <a:p>
            <a:pPr lvl="1"/>
            <a:r>
              <a:rPr lang="en-US" altLang="en-US" sz="2400" i="1">
                <a:latin typeface="Verdana" panose="020B0604030504040204" pitchFamily="34" charset="0"/>
              </a:rPr>
              <a:t>Jackson v. Indiana </a:t>
            </a:r>
            <a:r>
              <a:rPr lang="en-US" altLang="en-US" sz="2400">
                <a:latin typeface="Verdana" panose="020B0604030504040204" pitchFamily="34" charset="0"/>
              </a:rPr>
              <a:t>(1970)</a:t>
            </a:r>
          </a:p>
          <a:p>
            <a:pPr lvl="2"/>
            <a:r>
              <a:rPr lang="en-US" altLang="en-US" sz="2400">
                <a:latin typeface="Verdana" panose="020B0604030504040204" pitchFamily="34" charset="0"/>
              </a:rPr>
              <a:t>What if you cannot be made competent to stand trial by treatment after a lengthy period of time?</a:t>
            </a:r>
          </a:p>
          <a:p>
            <a:pPr lvl="3"/>
            <a:r>
              <a:rPr lang="en-US" altLang="en-US">
                <a:latin typeface="Verdana" panose="020B0604030504040204" pitchFamily="34" charset="0"/>
              </a:rPr>
              <a:t>Must release from criminal custody, but can commit under civil procedures</a:t>
            </a:r>
          </a:p>
        </p:txBody>
      </p:sp>
    </p:spTree>
  </p:cSld>
  <p:clrMapOvr>
    <a:masterClrMapping/>
  </p:clrMapOvr>
  <p:transition advTm="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E916804F-7EA1-FA7B-87B2-582E46656BA5}"/>
              </a:ext>
            </a:extLst>
          </p:cNvPr>
          <p:cNvSpPr>
            <a:spLocks noGrp="1" noChangeArrowheads="1"/>
          </p:cNvSpPr>
          <p:nvPr>
            <p:ph type="title"/>
          </p:nvPr>
        </p:nvSpPr>
        <p:spPr/>
        <p:txBody>
          <a:bodyPr/>
          <a:lstStyle/>
          <a:p>
            <a:r>
              <a:rPr lang="en-US" altLang="en-US">
                <a:latin typeface="Verdana" panose="020B0604030504040204" pitchFamily="34" charset="0"/>
              </a:rPr>
              <a:t>Competency</a:t>
            </a:r>
          </a:p>
        </p:txBody>
      </p:sp>
      <p:sp>
        <p:nvSpPr>
          <p:cNvPr id="35842" name="Content Placeholder 2">
            <a:extLst>
              <a:ext uri="{FF2B5EF4-FFF2-40B4-BE49-F238E27FC236}">
                <a16:creationId xmlns:a16="http://schemas.microsoft.com/office/drawing/2014/main" id="{5868522D-10AA-9DD7-C739-973A3312A67C}"/>
              </a:ext>
            </a:extLst>
          </p:cNvPr>
          <p:cNvSpPr>
            <a:spLocks noGrp="1" noChangeArrowheads="1"/>
          </p:cNvSpPr>
          <p:nvPr>
            <p:ph idx="1"/>
          </p:nvPr>
        </p:nvSpPr>
        <p:spPr/>
        <p:txBody>
          <a:bodyPr/>
          <a:lstStyle/>
          <a:p>
            <a:r>
              <a:rPr lang="en-US" altLang="en-US" sz="2200">
                <a:latin typeface="Arial" panose="020B0604020202020204" pitchFamily="34" charset="0"/>
                <a:cs typeface="Arial" panose="020B0604020202020204" pitchFamily="34" charset="0"/>
              </a:rPr>
              <a:t>Incompetency to stand trial</a:t>
            </a:r>
          </a:p>
          <a:p>
            <a:pPr lvl="1"/>
            <a:r>
              <a:rPr lang="en-US" altLang="en-US" sz="2200" i="1">
                <a:latin typeface="Arial" panose="020B0604020202020204" pitchFamily="34" charset="0"/>
                <a:cs typeface="Arial" panose="020B0604020202020204" pitchFamily="34" charset="0"/>
              </a:rPr>
              <a:t>Sell v. United States </a:t>
            </a:r>
            <a:r>
              <a:rPr lang="en-US" altLang="en-US" sz="2200">
                <a:latin typeface="Arial" panose="020B0604020202020204" pitchFamily="34" charset="0"/>
                <a:cs typeface="Arial" panose="020B0604020202020204" pitchFamily="34" charset="0"/>
              </a:rPr>
              <a:t>(2003)</a:t>
            </a:r>
          </a:p>
          <a:p>
            <a:pPr lvl="2"/>
            <a:r>
              <a:rPr lang="en-US" altLang="en-US" sz="2200">
                <a:latin typeface="Arial" panose="020B0604020202020204" pitchFamily="34" charset="0"/>
                <a:cs typeface="Arial" panose="020B0604020202020204" pitchFamily="34" charset="0"/>
              </a:rPr>
              <a:t>Does it violate the 5</a:t>
            </a:r>
            <a:r>
              <a:rPr lang="en-US" altLang="en-US" sz="2200" baseline="30000">
                <a:latin typeface="Arial" panose="020B0604020202020204" pitchFamily="34" charset="0"/>
                <a:cs typeface="Arial" panose="020B0604020202020204" pitchFamily="34" charset="0"/>
              </a:rPr>
              <a:t>th</a:t>
            </a:r>
            <a:r>
              <a:rPr lang="en-US" altLang="en-US" sz="2200">
                <a:latin typeface="Arial" panose="020B0604020202020204" pitchFamily="34" charset="0"/>
                <a:cs typeface="Arial" panose="020B0604020202020204" pitchFamily="34" charset="0"/>
              </a:rPr>
              <a:t> Amendment to force a person that is incompetent to stand trial to take medication to make them competent to stand trial?</a:t>
            </a:r>
          </a:p>
          <a:p>
            <a:pPr lvl="3"/>
            <a:r>
              <a:rPr lang="en-US" altLang="en-US" sz="2200">
                <a:latin typeface="Arial" panose="020B0604020202020204" pitchFamily="34" charset="0"/>
                <a:cs typeface="Arial" panose="020B0604020202020204" pitchFamily="34" charset="0"/>
              </a:rPr>
              <a:t>If you are untreated and will not otherwise be competent to stand trial, they would have to release you from criminal custody.</a:t>
            </a:r>
          </a:p>
          <a:p>
            <a:pPr lvl="3"/>
            <a:r>
              <a:rPr lang="en-US" altLang="en-US" sz="2200">
                <a:latin typeface="Arial" panose="020B0604020202020204" pitchFamily="34" charset="0"/>
                <a:cs typeface="Arial" panose="020B0604020202020204" pitchFamily="34" charset="0"/>
              </a:rPr>
              <a:t>Sell decided the state has a right to force medication </a:t>
            </a:r>
            <a:r>
              <a:rPr lang="en-US" altLang="en-US" sz="2200" b="1" i="1" u="sng">
                <a:latin typeface="Arial" panose="020B0604020202020204" pitchFamily="34" charset="0"/>
                <a:cs typeface="Arial" panose="020B0604020202020204" pitchFamily="34" charset="0"/>
              </a:rPr>
              <a:t>IF</a:t>
            </a:r>
            <a:r>
              <a:rPr lang="en-US" altLang="en-US" sz="2200">
                <a:latin typeface="Arial" panose="020B0604020202020204" pitchFamily="34" charset="0"/>
                <a:cs typeface="Arial" panose="020B0604020202020204" pitchFamily="34" charset="0"/>
              </a:rPr>
              <a:t> the person is charged with a serious VIOLENT crime.</a:t>
            </a:r>
          </a:p>
        </p:txBody>
      </p:sp>
    </p:spTree>
  </p:cSld>
  <p:clrMapOvr>
    <a:masterClrMapping/>
  </p:clrMapOvr>
  <p:transition advTm="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B9A1BC6-CC29-C2DB-0A09-A2714F07ED6A}"/>
              </a:ext>
            </a:extLst>
          </p:cNvPr>
          <p:cNvSpPr>
            <a:spLocks noGrp="1" noChangeArrowheads="1"/>
          </p:cNvSpPr>
          <p:nvPr>
            <p:ph type="title"/>
          </p:nvPr>
        </p:nvSpPr>
        <p:spPr/>
        <p:txBody>
          <a:bodyPr/>
          <a:lstStyle/>
          <a:p>
            <a:r>
              <a:rPr lang="en-US" altLang="en-US">
                <a:latin typeface="Verdana" panose="020B0604030504040204" pitchFamily="34" charset="0"/>
              </a:rPr>
              <a:t>Criminal Responsibility</a:t>
            </a:r>
          </a:p>
        </p:txBody>
      </p:sp>
      <p:sp>
        <p:nvSpPr>
          <p:cNvPr id="36866" name="Content Placeholder 2">
            <a:extLst>
              <a:ext uri="{FF2B5EF4-FFF2-40B4-BE49-F238E27FC236}">
                <a16:creationId xmlns:a16="http://schemas.microsoft.com/office/drawing/2014/main" id="{93F962DE-6F85-47FB-555A-DEBF7F298DA5}"/>
              </a:ext>
            </a:extLst>
          </p:cNvPr>
          <p:cNvSpPr>
            <a:spLocks noGrp="1" noChangeArrowheads="1"/>
          </p:cNvSpPr>
          <p:nvPr>
            <p:ph idx="1"/>
          </p:nvPr>
        </p:nvSpPr>
        <p:spPr>
          <a:xfrm>
            <a:off x="457200" y="1371600"/>
            <a:ext cx="8229600" cy="4754563"/>
          </a:xfrm>
        </p:spPr>
        <p:txBody>
          <a:bodyPr/>
          <a:lstStyle/>
          <a:p>
            <a:r>
              <a:rPr lang="en-US" altLang="en-US" sz="2200">
                <a:latin typeface="Verdana" panose="020B0604030504040204" pitchFamily="34" charset="0"/>
              </a:rPr>
              <a:t>If an insanity defense is successful, it will result in one of two outcomes:</a:t>
            </a:r>
          </a:p>
          <a:p>
            <a:pPr lvl="1"/>
            <a:r>
              <a:rPr lang="en-US" altLang="en-US" sz="2200">
                <a:latin typeface="Verdana" panose="020B0604030504040204" pitchFamily="34" charset="0"/>
              </a:rPr>
              <a:t>Not Guilty By Reason of Insanity (NGRI)</a:t>
            </a:r>
          </a:p>
          <a:p>
            <a:pPr lvl="1"/>
            <a:r>
              <a:rPr lang="en-US" altLang="en-US" sz="2200">
                <a:latin typeface="Verdana" panose="020B0604030504040204" pitchFamily="34" charset="0"/>
              </a:rPr>
              <a:t>Guilty but Insane</a:t>
            </a:r>
          </a:p>
          <a:p>
            <a:r>
              <a:rPr lang="en-US" altLang="en-US" sz="2200">
                <a:latin typeface="Verdana" panose="020B0604030504040204" pitchFamily="34" charset="0"/>
              </a:rPr>
              <a:t>Outcomes are quite different</a:t>
            </a:r>
          </a:p>
          <a:p>
            <a:pPr lvl="1"/>
            <a:r>
              <a:rPr lang="en-US" altLang="en-US" sz="2200">
                <a:latin typeface="Verdana" panose="020B0604030504040204" pitchFamily="34" charset="0"/>
              </a:rPr>
              <a:t>NGRI: hospitalized but could be released without further involvement with the criminal justice system if restored to competency.  </a:t>
            </a:r>
          </a:p>
          <a:p>
            <a:pPr lvl="1"/>
            <a:r>
              <a:rPr lang="en-US" altLang="en-US" sz="2200">
                <a:latin typeface="Verdana" panose="020B0604030504040204" pitchFamily="34" charset="0"/>
              </a:rPr>
              <a:t>Guilty but insane:  hospitalized and if restored to competency, serve the rest of the sentence in prison</a:t>
            </a:r>
          </a:p>
          <a:p>
            <a:pPr lvl="1"/>
            <a:r>
              <a:rPr lang="en-US" altLang="en-US" sz="2200">
                <a:latin typeface="Verdana" panose="020B0604030504040204" pitchFamily="34" charset="0"/>
              </a:rPr>
              <a:t>In both cases, if not restored to competency, may stay in custody for ever, so may get longer term.</a:t>
            </a:r>
          </a:p>
        </p:txBody>
      </p:sp>
    </p:spTree>
  </p:cSld>
  <p:clrMapOvr>
    <a:masterClrMapping/>
  </p:clrMapOvr>
  <p:transition advTm="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532DA237-1600-30E6-13B6-60267B5B4678}"/>
              </a:ext>
            </a:extLst>
          </p:cNvPr>
          <p:cNvSpPr>
            <a:spLocks noGrp="1" noChangeArrowheads="1"/>
          </p:cNvSpPr>
          <p:nvPr>
            <p:ph type="title"/>
          </p:nvPr>
        </p:nvSpPr>
        <p:spPr/>
        <p:txBody>
          <a:bodyPr/>
          <a:lstStyle/>
          <a:p>
            <a:r>
              <a:rPr lang="en-US" altLang="en-US">
                <a:latin typeface="Verdana" panose="020B0604030504040204" pitchFamily="34" charset="0"/>
              </a:rPr>
              <a:t>Criminal Responsibility</a:t>
            </a:r>
          </a:p>
        </p:txBody>
      </p:sp>
      <p:sp>
        <p:nvSpPr>
          <p:cNvPr id="37890" name="Content Placeholder 2">
            <a:extLst>
              <a:ext uri="{FF2B5EF4-FFF2-40B4-BE49-F238E27FC236}">
                <a16:creationId xmlns:a16="http://schemas.microsoft.com/office/drawing/2014/main" id="{973E3EE2-536A-5759-688F-BB9326404A0B}"/>
              </a:ext>
            </a:extLst>
          </p:cNvPr>
          <p:cNvSpPr>
            <a:spLocks noGrp="1" noChangeArrowheads="1"/>
          </p:cNvSpPr>
          <p:nvPr>
            <p:ph idx="1"/>
          </p:nvPr>
        </p:nvSpPr>
        <p:spPr>
          <a:xfrm>
            <a:off x="457200" y="1371600"/>
            <a:ext cx="8229600" cy="4754563"/>
          </a:xfrm>
        </p:spPr>
        <p:txBody>
          <a:bodyPr/>
          <a:lstStyle/>
          <a:p>
            <a:r>
              <a:rPr lang="en-US" altLang="en-US" sz="2800">
                <a:latin typeface="Verdana" panose="020B0604030504040204" pitchFamily="34" charset="0"/>
              </a:rPr>
              <a:t>Not guilty by reason of insanity (NGRI)</a:t>
            </a:r>
          </a:p>
          <a:p>
            <a:pPr lvl="1"/>
            <a:r>
              <a:rPr lang="en-US" altLang="en-US">
                <a:latin typeface="Verdana" panose="020B0604030504040204" pitchFamily="34" charset="0"/>
              </a:rPr>
              <a:t>A person's state of mind at the time an offense was committed</a:t>
            </a:r>
          </a:p>
          <a:p>
            <a:pPr lvl="1"/>
            <a:r>
              <a:rPr lang="en-US" altLang="en-US">
                <a:latin typeface="Verdana" panose="020B0604030504040204" pitchFamily="34" charset="0"/>
              </a:rPr>
              <a:t>Rationale is that a person with a serious mental illness cannot establish Mens Rea (remember required elements of a crime)</a:t>
            </a:r>
          </a:p>
          <a:p>
            <a:pPr lvl="1"/>
            <a:r>
              <a:rPr lang="en-US" altLang="en-US">
                <a:latin typeface="Verdana" panose="020B0604030504040204" pitchFamily="34" charset="0"/>
              </a:rPr>
              <a:t>Not all mental disorders render a person incapable of establishing Mens Rea</a:t>
            </a:r>
          </a:p>
        </p:txBody>
      </p:sp>
    </p:spTree>
  </p:cSld>
  <p:clrMapOvr>
    <a:masterClrMapping/>
  </p:clrMapOvr>
  <p:transition advTm="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AFC915A2-D516-80A1-A2F2-3B86568E7ABB}"/>
              </a:ext>
            </a:extLst>
          </p:cNvPr>
          <p:cNvSpPr>
            <a:spLocks noGrp="1" noChangeArrowheads="1"/>
          </p:cNvSpPr>
          <p:nvPr>
            <p:ph type="title"/>
          </p:nvPr>
        </p:nvSpPr>
        <p:spPr/>
        <p:txBody>
          <a:bodyPr/>
          <a:lstStyle/>
          <a:p>
            <a:r>
              <a:rPr lang="en-US" altLang="en-US">
                <a:latin typeface="Verdana" panose="020B0604030504040204" pitchFamily="34" charset="0"/>
              </a:rPr>
              <a:t>Criminal Responsibility</a:t>
            </a:r>
          </a:p>
        </p:txBody>
      </p:sp>
      <p:sp>
        <p:nvSpPr>
          <p:cNvPr id="38914" name="Content Placeholder 2">
            <a:extLst>
              <a:ext uri="{FF2B5EF4-FFF2-40B4-BE49-F238E27FC236}">
                <a16:creationId xmlns:a16="http://schemas.microsoft.com/office/drawing/2014/main" id="{79B0225A-F7BB-9D8A-EABB-01A326A60F36}"/>
              </a:ext>
            </a:extLst>
          </p:cNvPr>
          <p:cNvSpPr>
            <a:spLocks noGrp="1" noChangeArrowheads="1"/>
          </p:cNvSpPr>
          <p:nvPr>
            <p:ph idx="1"/>
          </p:nvPr>
        </p:nvSpPr>
        <p:spPr/>
        <p:txBody>
          <a:bodyPr/>
          <a:lstStyle/>
          <a:p>
            <a:r>
              <a:rPr lang="en-US" altLang="en-US">
                <a:latin typeface="Verdana" panose="020B0604030504040204" pitchFamily="34" charset="0"/>
              </a:rPr>
              <a:t>Not guilty by reason of insanity (NGRI)</a:t>
            </a:r>
          </a:p>
          <a:p>
            <a:pPr lvl="1"/>
            <a:r>
              <a:rPr lang="en-US" altLang="en-US">
                <a:latin typeface="Verdana" panose="020B0604030504040204" pitchFamily="34" charset="0"/>
              </a:rPr>
              <a:t>Media coverage always abundant when a finding of NGRI is made in a prominent case</a:t>
            </a:r>
          </a:p>
          <a:p>
            <a:pPr lvl="1"/>
            <a:r>
              <a:rPr lang="en-US" altLang="en-US">
                <a:latin typeface="Verdana" panose="020B0604030504040204" pitchFamily="34" charset="0"/>
              </a:rPr>
              <a:t>A small proportion of criminal cases</a:t>
            </a:r>
          </a:p>
          <a:p>
            <a:pPr lvl="1"/>
            <a:r>
              <a:rPr lang="en-US" altLang="en-US">
                <a:latin typeface="Verdana" panose="020B0604030504040204" pitchFamily="34" charset="0"/>
              </a:rPr>
              <a:t>No systematic, nationwide data </a:t>
            </a:r>
          </a:p>
          <a:p>
            <a:pPr lvl="2"/>
            <a:r>
              <a:rPr lang="en-US" altLang="en-US">
                <a:latin typeface="Verdana" panose="020B0604030504040204" pitchFamily="34" charset="0"/>
              </a:rPr>
              <a:t>Used in only 1% of all U.S. </a:t>
            </a:r>
            <a:r>
              <a:rPr lang="en-US" altLang="en-US" u="sng">
                <a:latin typeface="Verdana" panose="020B0604030504040204" pitchFamily="34" charset="0"/>
              </a:rPr>
              <a:t>felony </a:t>
            </a:r>
            <a:r>
              <a:rPr lang="en-US" altLang="en-US">
                <a:latin typeface="Verdana" panose="020B0604030504040204" pitchFamily="34" charset="0"/>
              </a:rPr>
              <a:t>criminal cases </a:t>
            </a:r>
          </a:p>
          <a:p>
            <a:pPr lvl="3"/>
            <a:r>
              <a:rPr lang="en-US" altLang="en-US">
                <a:latin typeface="Verdana" panose="020B0604030504040204" pitchFamily="34" charset="0"/>
              </a:rPr>
              <a:t>Estimates are much higher for misdemeanor offenses (22-25%)</a:t>
            </a:r>
          </a:p>
        </p:txBody>
      </p:sp>
    </p:spTree>
  </p:cSld>
  <p:clrMapOvr>
    <a:masterClrMapping/>
  </p:clrMapOvr>
  <p:transition advTm="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0FCF9EFB-4FBE-7233-F4C5-0C0239F8724C}"/>
              </a:ext>
            </a:extLst>
          </p:cNvPr>
          <p:cNvSpPr>
            <a:spLocks noGrp="1" noChangeArrowheads="1"/>
          </p:cNvSpPr>
          <p:nvPr>
            <p:ph type="title"/>
          </p:nvPr>
        </p:nvSpPr>
        <p:spPr/>
        <p:txBody>
          <a:bodyPr/>
          <a:lstStyle/>
          <a:p>
            <a:r>
              <a:rPr lang="en-US" altLang="en-US">
                <a:latin typeface="Verdana" panose="020B0604030504040204" pitchFamily="34" charset="0"/>
              </a:rPr>
              <a:t>Insanity Standards</a:t>
            </a:r>
          </a:p>
        </p:txBody>
      </p:sp>
      <p:sp>
        <p:nvSpPr>
          <p:cNvPr id="39938" name="Content Placeholder 2">
            <a:extLst>
              <a:ext uri="{FF2B5EF4-FFF2-40B4-BE49-F238E27FC236}">
                <a16:creationId xmlns:a16="http://schemas.microsoft.com/office/drawing/2014/main" id="{BFDC76BD-E6CE-5164-F700-D9D9C93B4721}"/>
              </a:ext>
            </a:extLst>
          </p:cNvPr>
          <p:cNvSpPr>
            <a:spLocks noGrp="1" noChangeArrowheads="1"/>
          </p:cNvSpPr>
          <p:nvPr>
            <p:ph idx="1"/>
          </p:nvPr>
        </p:nvSpPr>
        <p:spPr/>
        <p:txBody>
          <a:bodyPr/>
          <a:lstStyle/>
          <a:p>
            <a:r>
              <a:rPr lang="en-US" altLang="en-US">
                <a:latin typeface="Verdana" panose="020B0604030504040204" pitchFamily="34" charset="0"/>
              </a:rPr>
              <a:t>No single standard for insanity defense in the US. Each state, and the federal government can establish their own rules.</a:t>
            </a:r>
          </a:p>
          <a:p>
            <a:pPr lvl="1"/>
            <a:r>
              <a:rPr lang="en-US" altLang="en-US">
                <a:latin typeface="Verdana" panose="020B0604030504040204" pitchFamily="34" charset="0"/>
              </a:rPr>
              <a:t>It is not required that a state have an insanity defense </a:t>
            </a:r>
            <a:r>
              <a:rPr lang="en-US" altLang="en-US" sz="1400">
                <a:latin typeface="Verdana" panose="020B0604030504040204" pitchFamily="34" charset="0"/>
              </a:rPr>
              <a:t>(Kahler v. Kansas, 2020, 6-3 decision)</a:t>
            </a:r>
            <a:r>
              <a:rPr lang="en-US" altLang="en-US">
                <a:latin typeface="Verdana" panose="020B0604030504040204" pitchFamily="34" charset="0"/>
              </a:rPr>
              <a:t>.</a:t>
            </a:r>
          </a:p>
          <a:p>
            <a:pPr lvl="1"/>
            <a:r>
              <a:rPr lang="en-US" altLang="en-US">
                <a:latin typeface="Verdana" panose="020B0604030504040204" pitchFamily="34" charset="0"/>
              </a:rPr>
              <a:t>Kansas, Utah, Montana and Idaho do not have provisions for this.</a:t>
            </a:r>
          </a:p>
          <a:p>
            <a:r>
              <a:rPr lang="en-US" altLang="en-US">
                <a:latin typeface="Verdana" panose="020B0604030504040204" pitchFamily="34" charset="0"/>
              </a:rPr>
              <a:t>Do you think this is fair?</a:t>
            </a:r>
          </a:p>
        </p:txBody>
      </p:sp>
    </p:spTree>
  </p:cSld>
  <p:clrMapOvr>
    <a:masterClrMapping/>
  </p:clrMapOvr>
  <p:transition advTm="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DAC66A42-8074-0D5E-BEC9-8466CE214F4A}"/>
              </a:ext>
            </a:extLst>
          </p:cNvPr>
          <p:cNvSpPr>
            <a:spLocks noGrp="1" noChangeArrowheads="1"/>
          </p:cNvSpPr>
          <p:nvPr>
            <p:ph type="title"/>
          </p:nvPr>
        </p:nvSpPr>
        <p:spPr/>
        <p:txBody>
          <a:bodyPr/>
          <a:lstStyle/>
          <a:p>
            <a:r>
              <a:rPr lang="en-US" altLang="en-US">
                <a:latin typeface="Verdana" panose="020B0604030504040204" pitchFamily="34" charset="0"/>
              </a:rPr>
              <a:t>Insanity Standards</a:t>
            </a:r>
          </a:p>
        </p:txBody>
      </p:sp>
      <p:sp>
        <p:nvSpPr>
          <p:cNvPr id="40962" name="Content Placeholder 2">
            <a:extLst>
              <a:ext uri="{FF2B5EF4-FFF2-40B4-BE49-F238E27FC236}">
                <a16:creationId xmlns:a16="http://schemas.microsoft.com/office/drawing/2014/main" id="{3222148F-1C32-30D8-B5A5-02A9B4317A6F}"/>
              </a:ext>
            </a:extLst>
          </p:cNvPr>
          <p:cNvSpPr>
            <a:spLocks noGrp="1" noChangeArrowheads="1"/>
          </p:cNvSpPr>
          <p:nvPr>
            <p:ph idx="1"/>
          </p:nvPr>
        </p:nvSpPr>
        <p:spPr>
          <a:xfrm>
            <a:off x="457200" y="1447800"/>
            <a:ext cx="8229600" cy="4678363"/>
          </a:xfrm>
        </p:spPr>
        <p:txBody>
          <a:bodyPr/>
          <a:lstStyle/>
          <a:p>
            <a:r>
              <a:rPr lang="en-US" altLang="en-US">
                <a:latin typeface="Verdana" panose="020B0604030504040204" pitchFamily="34" charset="0"/>
              </a:rPr>
              <a:t>M'Naghten Rule</a:t>
            </a:r>
          </a:p>
          <a:p>
            <a:pPr lvl="1"/>
            <a:r>
              <a:rPr lang="en-US" altLang="en-US" sz="2200">
                <a:latin typeface="Arial" panose="020B0604020202020204" pitchFamily="34" charset="0"/>
                <a:cs typeface="Arial" panose="020B0604020202020204" pitchFamily="34" charset="0"/>
              </a:rPr>
              <a:t>Formulated in 1843</a:t>
            </a:r>
          </a:p>
          <a:p>
            <a:pPr lvl="2"/>
            <a:r>
              <a:rPr lang="en-US" altLang="en-US" sz="2200">
                <a:latin typeface="Arial" panose="020B0604020202020204" pitchFamily="34" charset="0"/>
                <a:cs typeface="Arial" panose="020B0604020202020204" pitchFamily="34" charset="0"/>
              </a:rPr>
              <a:t>Not in the US but in Scotland</a:t>
            </a:r>
          </a:p>
          <a:p>
            <a:pPr lvl="2"/>
            <a:r>
              <a:rPr lang="en-US" altLang="en-US" sz="2200">
                <a:latin typeface="Arial" panose="020B0604020202020204" pitchFamily="34" charset="0"/>
                <a:cs typeface="Arial" panose="020B0604020202020204" pitchFamily="34" charset="0"/>
              </a:rPr>
              <a:t>Used by about half the states</a:t>
            </a:r>
          </a:p>
          <a:p>
            <a:pPr lvl="1"/>
            <a:r>
              <a:rPr lang="en-US" altLang="en-US" sz="2200">
                <a:latin typeface="Arial" panose="020B0604020202020204" pitchFamily="34" charset="0"/>
                <a:cs typeface="Arial" panose="020B0604020202020204" pitchFamily="34" charset="0"/>
              </a:rPr>
              <a:t>Right and wrong test</a:t>
            </a:r>
          </a:p>
          <a:p>
            <a:pPr lvl="2"/>
            <a:r>
              <a:rPr lang="en-US" altLang="en-US" sz="2200">
                <a:latin typeface="Arial" panose="020B0604020202020204" pitchFamily="34" charset="0"/>
                <a:cs typeface="Arial" panose="020B0604020202020204" pitchFamily="34" charset="0"/>
              </a:rPr>
              <a:t>Did the person know the difference between right and wrong </a:t>
            </a:r>
            <a:r>
              <a:rPr lang="en-US" altLang="en-US" sz="2200" u="sng">
                <a:latin typeface="Arial" panose="020B0604020202020204" pitchFamily="34" charset="0"/>
                <a:cs typeface="Arial" panose="020B0604020202020204" pitchFamily="34" charset="0"/>
              </a:rPr>
              <a:t>at the time of the offense</a:t>
            </a:r>
            <a:r>
              <a:rPr lang="en-US" altLang="en-US" sz="2200">
                <a:latin typeface="Arial" panose="020B0604020202020204" pitchFamily="34" charset="0"/>
                <a:cs typeface="Arial" panose="020B0604020202020204" pitchFamily="34" charset="0"/>
              </a:rPr>
              <a:t>, not at the present time</a:t>
            </a:r>
          </a:p>
          <a:p>
            <a:pPr lvl="1"/>
            <a:r>
              <a:rPr lang="en-US" altLang="en-US" sz="2200">
                <a:latin typeface="Arial" panose="020B0604020202020204" pitchFamily="34" charset="0"/>
                <a:cs typeface="Arial" panose="020B0604020202020204" pitchFamily="34" charset="0"/>
              </a:rPr>
              <a:t>Irresistible impulse test sometimes added on to M’Naghten</a:t>
            </a:r>
          </a:p>
          <a:p>
            <a:pPr lvl="2"/>
            <a:r>
              <a:rPr lang="en-US" altLang="en-US" sz="2200">
                <a:latin typeface="Arial" panose="020B0604020202020204" pitchFamily="34" charset="0"/>
                <a:cs typeface="Arial" panose="020B0604020202020204" pitchFamily="34" charset="0"/>
              </a:rPr>
              <a:t>Knew act was wrong but driven by irresistible forces and just could not stop committing the act</a:t>
            </a:r>
          </a:p>
          <a:p>
            <a:pPr lvl="3"/>
            <a:r>
              <a:rPr lang="en-US" altLang="en-US" sz="2000">
                <a:latin typeface="Arial" panose="020B0604020202020204" pitchFamily="34" charset="0"/>
                <a:cs typeface="Arial" panose="020B0604020202020204" pitchFamily="34" charset="0"/>
              </a:rPr>
              <a:t>Ex. Parent catches someone sexually molesting their child and then immediately beats them to death with a bookend.</a:t>
            </a:r>
          </a:p>
          <a:p>
            <a:pPr lvl="2"/>
            <a:endParaRPr lang="en-US" altLang="en-US" sz="2400">
              <a:latin typeface="Arial" panose="020B0604020202020204" pitchFamily="34" charset="0"/>
              <a:cs typeface="Arial" panose="020B0604020202020204" pitchFamily="34" charset="0"/>
            </a:endParaRPr>
          </a:p>
        </p:txBody>
      </p:sp>
    </p:spTree>
  </p:cSld>
  <p:clrMapOvr>
    <a:masterClrMapping/>
  </p:clrMapOvr>
  <p:transition advTm="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936C0558-DF3D-6FF9-501A-467A3C1C6631}"/>
              </a:ext>
            </a:extLst>
          </p:cNvPr>
          <p:cNvSpPr>
            <a:spLocks noGrp="1" noChangeArrowheads="1"/>
          </p:cNvSpPr>
          <p:nvPr>
            <p:ph type="title"/>
          </p:nvPr>
        </p:nvSpPr>
        <p:spPr/>
        <p:txBody>
          <a:bodyPr/>
          <a:lstStyle/>
          <a:p>
            <a:r>
              <a:rPr lang="en-US" altLang="en-US">
                <a:latin typeface="Verdana" panose="020B0604030504040204" pitchFamily="34" charset="0"/>
              </a:rPr>
              <a:t>Virginia Insanity Standards</a:t>
            </a:r>
          </a:p>
        </p:txBody>
      </p:sp>
      <p:sp>
        <p:nvSpPr>
          <p:cNvPr id="26626" name="Content Placeholder 2">
            <a:extLst>
              <a:ext uri="{FF2B5EF4-FFF2-40B4-BE49-F238E27FC236}">
                <a16:creationId xmlns:a16="http://schemas.microsoft.com/office/drawing/2014/main" id="{480CAD38-A585-8FC3-AA3D-5DC8EAAEB0AD}"/>
              </a:ext>
            </a:extLst>
          </p:cNvPr>
          <p:cNvSpPr>
            <a:spLocks noGrp="1" noChangeArrowheads="1"/>
          </p:cNvSpPr>
          <p:nvPr>
            <p:ph idx="1"/>
          </p:nvPr>
        </p:nvSpPr>
        <p:spPr/>
        <p:txBody>
          <a:bodyPr/>
          <a:lstStyle/>
          <a:p>
            <a:pPr>
              <a:defRPr/>
            </a:pPr>
            <a:r>
              <a:rPr lang="en-US" sz="2800" dirty="0">
                <a:latin typeface="+mn-lt"/>
              </a:rPr>
              <a:t>In Virginia, the legal code does not directly define insanity; the current definition of insanity in Virginia was established through case law, or historical court cases. </a:t>
            </a:r>
            <a:r>
              <a:rPr lang="en-US" sz="1400" dirty="0">
                <a:latin typeface="+mn-lt"/>
              </a:rPr>
              <a:t>(Virginia Dept of Behavioral Health).</a:t>
            </a:r>
          </a:p>
          <a:p>
            <a:pPr>
              <a:defRPr/>
            </a:pPr>
            <a:r>
              <a:rPr lang="en-US" sz="2800" dirty="0">
                <a:latin typeface="+mn-lt"/>
              </a:rPr>
              <a:t> </a:t>
            </a:r>
            <a:r>
              <a:rPr lang="en-US" altLang="en-US" sz="2800" b="1" u="sng" dirty="0">
                <a:latin typeface="+mn-lt"/>
                <a:cs typeface="Arial" panose="020B0604020202020204" pitchFamily="34" charset="0"/>
              </a:rPr>
              <a:t>Commonwealth of Virginia </a:t>
            </a:r>
            <a:r>
              <a:rPr lang="en-US" altLang="en-US" sz="2800" dirty="0">
                <a:latin typeface="+mn-lt"/>
                <a:cs typeface="Arial" panose="020B0604020202020204" pitchFamily="34" charset="0"/>
              </a:rPr>
              <a:t>uses the </a:t>
            </a:r>
            <a:r>
              <a:rPr lang="en-US" altLang="en-US" sz="2800" dirty="0" err="1">
                <a:latin typeface="+mn-lt"/>
                <a:cs typeface="Arial" panose="020B0604020202020204" pitchFamily="34" charset="0"/>
              </a:rPr>
              <a:t>M’Naghten</a:t>
            </a:r>
            <a:r>
              <a:rPr lang="en-US" altLang="en-US" sz="2800" dirty="0">
                <a:latin typeface="+mn-lt"/>
                <a:cs typeface="Arial" panose="020B0604020202020204" pitchFamily="34" charset="0"/>
              </a:rPr>
              <a:t> rule plus irresistible impulse standard.</a:t>
            </a:r>
          </a:p>
        </p:txBody>
      </p:sp>
    </p:spTree>
  </p:cSld>
  <p:clrMapOvr>
    <a:masterClrMapping/>
  </p:clrMapOvr>
  <p:transition advTm="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F0107A8E-71F1-B5EF-349E-54ACF5C9D6D2}"/>
              </a:ext>
            </a:extLst>
          </p:cNvPr>
          <p:cNvSpPr>
            <a:spLocks noGrp="1" noChangeArrowheads="1"/>
          </p:cNvSpPr>
          <p:nvPr>
            <p:ph type="title"/>
          </p:nvPr>
        </p:nvSpPr>
        <p:spPr/>
        <p:txBody>
          <a:bodyPr/>
          <a:lstStyle/>
          <a:p>
            <a:r>
              <a:rPr lang="en-US" altLang="en-US">
                <a:latin typeface="Verdana" panose="020B0604030504040204" pitchFamily="34" charset="0"/>
              </a:rPr>
              <a:t>Insanity Standards</a:t>
            </a:r>
          </a:p>
        </p:txBody>
      </p:sp>
      <p:sp>
        <p:nvSpPr>
          <p:cNvPr id="43010" name="Content Placeholder 2">
            <a:extLst>
              <a:ext uri="{FF2B5EF4-FFF2-40B4-BE49-F238E27FC236}">
                <a16:creationId xmlns:a16="http://schemas.microsoft.com/office/drawing/2014/main" id="{22D918F4-7FA7-7FF5-8FC5-86F1B3D9EDB1}"/>
              </a:ext>
            </a:extLst>
          </p:cNvPr>
          <p:cNvSpPr>
            <a:spLocks noGrp="1" noChangeArrowheads="1"/>
          </p:cNvSpPr>
          <p:nvPr>
            <p:ph idx="1"/>
          </p:nvPr>
        </p:nvSpPr>
        <p:spPr>
          <a:xfrm>
            <a:off x="457200" y="1371600"/>
            <a:ext cx="8229600" cy="4754563"/>
          </a:xfrm>
        </p:spPr>
        <p:txBody>
          <a:bodyPr/>
          <a:lstStyle/>
          <a:p>
            <a:r>
              <a:rPr lang="en-US" altLang="en-US" sz="2200">
                <a:latin typeface="Arial" panose="020B0604020202020204" pitchFamily="34" charset="0"/>
                <a:cs typeface="Arial" panose="020B0604020202020204" pitchFamily="34" charset="0"/>
              </a:rPr>
              <a:t>The Brawner Rule (1973) and the American Law Institute Rule</a:t>
            </a:r>
          </a:p>
          <a:p>
            <a:pPr lvl="1"/>
            <a:r>
              <a:rPr lang="en-US" altLang="en-US" sz="2200">
                <a:latin typeface="Arial" panose="020B0604020202020204" pitchFamily="34" charset="0"/>
                <a:cs typeface="Arial" panose="020B0604020202020204" pitchFamily="34" charset="0"/>
              </a:rPr>
              <a:t>Used by 20 states &amp; federal courts </a:t>
            </a:r>
            <a:r>
              <a:rPr lang="en-US" altLang="en-US" sz="1400">
                <a:latin typeface="Arial" panose="020B0604020202020204" pitchFamily="34" charset="0"/>
                <a:cs typeface="Arial" panose="020B0604020202020204" pitchFamily="34" charset="0"/>
              </a:rPr>
              <a:t>(HG Legal, 2023)</a:t>
            </a:r>
          </a:p>
          <a:p>
            <a:pPr lvl="1"/>
            <a:r>
              <a:rPr lang="en-US" altLang="en-US" sz="2200">
                <a:solidFill>
                  <a:srgbClr val="494949"/>
                </a:solidFill>
                <a:latin typeface="Arial" panose="020B0604020202020204" pitchFamily="34" charset="0"/>
                <a:cs typeface="Arial" panose="020B0604020202020204" pitchFamily="34" charset="0"/>
              </a:rPr>
              <a:t>“</a:t>
            </a:r>
            <a:r>
              <a:rPr lang="en-US" altLang="en-US" sz="2200">
                <a:latin typeface="Arial" panose="020B0604020202020204" pitchFamily="34" charset="0"/>
                <a:cs typeface="Arial" panose="020B0604020202020204" pitchFamily="34" charset="0"/>
              </a:rPr>
              <a:t>A person is not responsible for criminal conduct if at the time of the action, as a result of mental disease or defect, he/she lacks substantial capacity either to appreciate the criminality of his conduct to the requirements of the law.” This rule makes it clear that any “mental disease or defect” does not include the manifestation of mental illness due to repeated criminal acts throughout their life.”</a:t>
            </a:r>
            <a:r>
              <a:rPr lang="en-US" altLang="en-US" sz="2200">
                <a:solidFill>
                  <a:srgbClr val="494949"/>
                </a:solidFill>
                <a:latin typeface="Arial" panose="020B0604020202020204" pitchFamily="34" charset="0"/>
                <a:cs typeface="Arial" panose="020B0604020202020204" pitchFamily="34" charset="0"/>
              </a:rPr>
              <a:t> </a:t>
            </a:r>
            <a:r>
              <a:rPr lang="en-US" altLang="en-US" sz="1400">
                <a:latin typeface="Arial" panose="020B0604020202020204" pitchFamily="34" charset="0"/>
                <a:cs typeface="Arial" panose="020B0604020202020204" pitchFamily="34" charset="0"/>
              </a:rPr>
              <a:t>(HG Legal, 2023)</a:t>
            </a:r>
          </a:p>
          <a:p>
            <a:pPr lvl="2"/>
            <a:r>
              <a:rPr lang="en-US" altLang="en-US" sz="2200">
                <a:latin typeface="Arial" panose="020B0604020202020204" pitchFamily="34" charset="0"/>
                <a:cs typeface="Arial" panose="020B0604020202020204" pitchFamily="34" charset="0"/>
              </a:rPr>
              <a:t>So, claiming Antisocial Personality Disorder would not work</a:t>
            </a:r>
          </a:p>
          <a:p>
            <a:pPr lvl="1"/>
            <a:r>
              <a:rPr lang="en-US" altLang="en-US" sz="2400">
                <a:latin typeface="Arial" panose="020B0604020202020204" pitchFamily="34" charset="0"/>
                <a:cs typeface="Arial" panose="020B0604020202020204" pitchFamily="34" charset="0"/>
              </a:rPr>
              <a:t>Includes irresistible impulses </a:t>
            </a:r>
          </a:p>
          <a:p>
            <a:pPr lvl="1"/>
            <a:endParaRPr lang="en-US" altLang="en-US" sz="2200">
              <a:latin typeface="Arial" panose="020B0604020202020204" pitchFamily="34" charset="0"/>
              <a:cs typeface="Arial" panose="020B0604020202020204" pitchFamily="34" charset="0"/>
            </a:endParaRPr>
          </a:p>
        </p:txBody>
      </p:sp>
    </p:spTree>
  </p:cSld>
  <p:clrMapOvr>
    <a:masterClrMapping/>
  </p:clrMapOvr>
  <p:transition advTm="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742B0D7C-002C-6D03-CAC1-E656CE198D45}"/>
              </a:ext>
            </a:extLst>
          </p:cNvPr>
          <p:cNvSpPr>
            <a:spLocks noGrp="1" noChangeArrowheads="1"/>
          </p:cNvSpPr>
          <p:nvPr>
            <p:ph type="title"/>
          </p:nvPr>
        </p:nvSpPr>
        <p:spPr/>
        <p:txBody>
          <a:bodyPr/>
          <a:lstStyle/>
          <a:p>
            <a:r>
              <a:rPr lang="en-US" altLang="en-US">
                <a:latin typeface="Verdana" panose="020B0604030504040204" pitchFamily="34" charset="0"/>
              </a:rPr>
              <a:t>Insanity Standards</a:t>
            </a:r>
          </a:p>
        </p:txBody>
      </p:sp>
      <p:sp>
        <p:nvSpPr>
          <p:cNvPr id="44034" name="Content Placeholder 2">
            <a:extLst>
              <a:ext uri="{FF2B5EF4-FFF2-40B4-BE49-F238E27FC236}">
                <a16:creationId xmlns:a16="http://schemas.microsoft.com/office/drawing/2014/main" id="{0D44278C-62FA-D1EE-EFB8-1B795E75BE46}"/>
              </a:ext>
            </a:extLst>
          </p:cNvPr>
          <p:cNvSpPr>
            <a:spLocks noGrp="1" noChangeArrowheads="1"/>
          </p:cNvSpPr>
          <p:nvPr>
            <p:ph idx="1"/>
          </p:nvPr>
        </p:nvSpPr>
        <p:spPr/>
        <p:txBody>
          <a:bodyPr/>
          <a:lstStyle/>
          <a:p>
            <a:r>
              <a:rPr lang="en-US" altLang="en-US">
                <a:latin typeface="Verdana" panose="020B0604030504040204" pitchFamily="34" charset="0"/>
              </a:rPr>
              <a:t>The Durham Rule: The Product Test</a:t>
            </a:r>
          </a:p>
          <a:p>
            <a:pPr lvl="1"/>
            <a:r>
              <a:rPr lang="en-US" altLang="en-US">
                <a:latin typeface="Verdana" panose="020B0604030504040204" pitchFamily="34" charset="0"/>
              </a:rPr>
              <a:t>Assumes that one cannot be held responsible if an unlawful action is the product of mental disease or defect.</a:t>
            </a:r>
          </a:p>
          <a:p>
            <a:pPr lvl="2"/>
            <a:r>
              <a:rPr lang="en-US" altLang="en-US">
                <a:latin typeface="Verdana" panose="020B0604030504040204" pitchFamily="34" charset="0"/>
              </a:rPr>
              <a:t>Vague and subjective</a:t>
            </a:r>
          </a:p>
          <a:p>
            <a:pPr lvl="3"/>
            <a:r>
              <a:rPr lang="en-US" altLang="en-US">
                <a:latin typeface="Verdana" panose="020B0604030504040204" pitchFamily="34" charset="0"/>
              </a:rPr>
              <a:t>What mental disease?</a:t>
            </a:r>
          </a:p>
          <a:p>
            <a:pPr lvl="3"/>
            <a:r>
              <a:rPr lang="en-US" altLang="en-US">
                <a:latin typeface="Verdana" panose="020B0604030504040204" pitchFamily="34" charset="0"/>
              </a:rPr>
              <a:t>Would the state have to let all DUI drivers go to treatment instead of jail if they proved they were alcoholics?</a:t>
            </a:r>
          </a:p>
          <a:p>
            <a:pPr lvl="2"/>
            <a:r>
              <a:rPr lang="en-US" altLang="en-US">
                <a:latin typeface="Verdana" panose="020B0604030504040204" pitchFamily="34" charset="0"/>
              </a:rPr>
              <a:t>Only used by one state: New Hampshire</a:t>
            </a:r>
          </a:p>
        </p:txBody>
      </p:sp>
    </p:spTree>
  </p:cSld>
  <p:clrMapOvr>
    <a:masterClrMapping/>
  </p:clrMapOvr>
  <p:transition advTm="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786D5129-FF41-9C4A-1213-FCA442AE8DA3}"/>
              </a:ext>
            </a:extLst>
          </p:cNvPr>
          <p:cNvSpPr>
            <a:spLocks noGrp="1" noChangeArrowheads="1"/>
          </p:cNvSpPr>
          <p:nvPr>
            <p:ph type="title"/>
          </p:nvPr>
        </p:nvSpPr>
        <p:spPr/>
        <p:txBody>
          <a:bodyPr/>
          <a:lstStyle/>
          <a:p>
            <a:r>
              <a:rPr lang="en-US" altLang="en-US">
                <a:latin typeface="Verdana" panose="020B0604030504040204" pitchFamily="34" charset="0"/>
              </a:rPr>
              <a:t>Chapter Objectives</a:t>
            </a:r>
          </a:p>
        </p:txBody>
      </p:sp>
      <p:sp>
        <p:nvSpPr>
          <p:cNvPr id="10242" name="Content Placeholder 2">
            <a:extLst>
              <a:ext uri="{FF2B5EF4-FFF2-40B4-BE49-F238E27FC236}">
                <a16:creationId xmlns:a16="http://schemas.microsoft.com/office/drawing/2014/main" id="{11009499-EB85-F888-BD9B-699DE608A7B9}"/>
              </a:ext>
            </a:extLst>
          </p:cNvPr>
          <p:cNvSpPr>
            <a:spLocks noGrp="1" noChangeArrowheads="1"/>
          </p:cNvSpPr>
          <p:nvPr>
            <p:ph idx="1"/>
          </p:nvPr>
        </p:nvSpPr>
        <p:spPr/>
        <p:txBody>
          <a:bodyPr/>
          <a:lstStyle/>
          <a:p>
            <a:r>
              <a:rPr lang="en-US" altLang="en-US">
                <a:latin typeface="Verdana" panose="020B0604030504040204" pitchFamily="34" charset="0"/>
              </a:rPr>
              <a:t>Define risk assessment and identify the risk factors employed in assessing violent criminal behavior.</a:t>
            </a:r>
          </a:p>
          <a:p>
            <a:r>
              <a:rPr lang="en-US" altLang="en-US">
                <a:latin typeface="Verdana" panose="020B0604030504040204" pitchFamily="34" charset="0"/>
              </a:rPr>
              <a:t>Explore the relationship between mental disorder and violence.</a:t>
            </a:r>
          </a:p>
        </p:txBody>
      </p:sp>
    </p:spTree>
  </p:cSld>
  <p:clrMapOvr>
    <a:masterClrMapping/>
  </p:clrMapOvr>
  <p:transition advTm="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7B8552CC-247E-9467-CE39-D035498569FC}"/>
              </a:ext>
            </a:extLst>
          </p:cNvPr>
          <p:cNvSpPr>
            <a:spLocks noGrp="1" noChangeArrowheads="1"/>
          </p:cNvSpPr>
          <p:nvPr>
            <p:ph type="title"/>
          </p:nvPr>
        </p:nvSpPr>
        <p:spPr/>
        <p:txBody>
          <a:bodyPr/>
          <a:lstStyle/>
          <a:p>
            <a:r>
              <a:rPr lang="en-US" altLang="en-US">
                <a:latin typeface="Verdana" panose="020B0604030504040204" pitchFamily="34" charset="0"/>
              </a:rPr>
              <a:t>Insanity Standards</a:t>
            </a:r>
          </a:p>
        </p:txBody>
      </p:sp>
      <p:sp>
        <p:nvSpPr>
          <p:cNvPr id="45058" name="Content Placeholder 2">
            <a:extLst>
              <a:ext uri="{FF2B5EF4-FFF2-40B4-BE49-F238E27FC236}">
                <a16:creationId xmlns:a16="http://schemas.microsoft.com/office/drawing/2014/main" id="{13799D90-1AD0-7706-58AD-CA606A6CCC74}"/>
              </a:ext>
            </a:extLst>
          </p:cNvPr>
          <p:cNvSpPr>
            <a:spLocks noGrp="1" noChangeArrowheads="1"/>
          </p:cNvSpPr>
          <p:nvPr>
            <p:ph idx="1"/>
          </p:nvPr>
        </p:nvSpPr>
        <p:spPr/>
        <p:txBody>
          <a:bodyPr/>
          <a:lstStyle/>
          <a:p>
            <a:r>
              <a:rPr lang="en-US" altLang="en-US">
                <a:latin typeface="Verdana" panose="020B0604030504040204" pitchFamily="34" charset="0"/>
              </a:rPr>
              <a:t>The Insanity Defense Reform Act (IDRA)</a:t>
            </a:r>
          </a:p>
          <a:p>
            <a:pPr lvl="1"/>
            <a:r>
              <a:rPr lang="en-US" altLang="en-US" sz="2400">
                <a:latin typeface="Verdana" panose="020B0604030504040204" pitchFamily="34" charset="0"/>
              </a:rPr>
              <a:t>Response to John Hinkley case</a:t>
            </a:r>
          </a:p>
          <a:p>
            <a:pPr lvl="1"/>
            <a:r>
              <a:rPr lang="en-US" altLang="en-US" sz="2400">
                <a:latin typeface="Verdana" panose="020B0604030504040204" pitchFamily="34" charset="0"/>
              </a:rPr>
              <a:t>Similar to M’Naughten but behavior has to be linked to a mental condition</a:t>
            </a:r>
          </a:p>
          <a:p>
            <a:pPr lvl="1"/>
            <a:r>
              <a:rPr lang="en-US" altLang="en-US" sz="2400">
                <a:latin typeface="Verdana" panose="020B0604030504040204" pitchFamily="34" charset="0"/>
              </a:rPr>
              <a:t>In federal cases, experts can only testify to findings, diagnosis of mental conditions, but not opinions about sanity</a:t>
            </a:r>
          </a:p>
          <a:p>
            <a:pPr lvl="2"/>
            <a:r>
              <a:rPr lang="en-US" altLang="en-US" sz="2400">
                <a:latin typeface="Verdana" panose="020B0604030504040204" pitchFamily="34" charset="0"/>
              </a:rPr>
              <a:t>Can state someone has Schizophrenia but cannot state they believe that person is insane</a:t>
            </a:r>
          </a:p>
        </p:txBody>
      </p:sp>
    </p:spTree>
  </p:cSld>
  <p:clrMapOvr>
    <a:masterClrMapping/>
  </p:clrMapOvr>
  <p:transition advTm="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A32E1141-6577-6667-E0A8-C78D0E11D10D}"/>
              </a:ext>
            </a:extLst>
          </p:cNvPr>
          <p:cNvSpPr>
            <a:spLocks noGrp="1" noChangeArrowheads="1"/>
          </p:cNvSpPr>
          <p:nvPr>
            <p:ph type="title"/>
          </p:nvPr>
        </p:nvSpPr>
        <p:spPr/>
        <p:txBody>
          <a:bodyPr/>
          <a:lstStyle/>
          <a:p>
            <a:r>
              <a:rPr lang="en-US" altLang="en-US">
                <a:latin typeface="Verdana" panose="020B0604030504040204" pitchFamily="34" charset="0"/>
              </a:rPr>
              <a:t>Unique Defenses and Conditions</a:t>
            </a:r>
          </a:p>
        </p:txBody>
      </p:sp>
      <p:sp>
        <p:nvSpPr>
          <p:cNvPr id="46082" name="Content Placeholder 2">
            <a:extLst>
              <a:ext uri="{FF2B5EF4-FFF2-40B4-BE49-F238E27FC236}">
                <a16:creationId xmlns:a16="http://schemas.microsoft.com/office/drawing/2014/main" id="{02A90E15-A140-43CA-4669-CA9A3EEA5CD7}"/>
              </a:ext>
            </a:extLst>
          </p:cNvPr>
          <p:cNvSpPr>
            <a:spLocks noGrp="1" noChangeArrowheads="1"/>
          </p:cNvSpPr>
          <p:nvPr>
            <p:ph idx="1"/>
          </p:nvPr>
        </p:nvSpPr>
        <p:spPr/>
        <p:txBody>
          <a:bodyPr/>
          <a:lstStyle/>
          <a:p>
            <a:r>
              <a:rPr lang="en-US" altLang="en-US">
                <a:latin typeface="Verdana" panose="020B0604030504040204" pitchFamily="34" charset="0"/>
              </a:rPr>
              <a:t>Posttraumatic stress disorder</a:t>
            </a:r>
          </a:p>
          <a:p>
            <a:pPr lvl="1"/>
            <a:r>
              <a:rPr lang="en-US" altLang="en-US">
                <a:latin typeface="Verdana" panose="020B0604030504040204" pitchFamily="34" charset="0"/>
              </a:rPr>
              <a:t>Between 1 and 7% all Americans </a:t>
            </a:r>
          </a:p>
          <a:p>
            <a:pPr lvl="2"/>
            <a:r>
              <a:rPr lang="en-US" altLang="en-US">
                <a:latin typeface="Verdana" panose="020B0604030504040204" pitchFamily="34" charset="0"/>
              </a:rPr>
              <a:t>Military veterans have higher rates.</a:t>
            </a:r>
          </a:p>
          <a:p>
            <a:pPr lvl="1"/>
            <a:r>
              <a:rPr lang="en-US" altLang="en-US">
                <a:latin typeface="Verdana" panose="020B0604030504040204" pitchFamily="34" charset="0"/>
              </a:rPr>
              <a:t>Used to support NGRI defense</a:t>
            </a:r>
          </a:p>
          <a:p>
            <a:pPr lvl="1"/>
            <a:r>
              <a:rPr lang="en-US" altLang="en-US">
                <a:latin typeface="Verdana" panose="020B0604030504040204" pitchFamily="34" charset="0"/>
              </a:rPr>
              <a:t>Dissociated state</a:t>
            </a:r>
          </a:p>
          <a:p>
            <a:pPr lvl="1"/>
            <a:r>
              <a:rPr lang="en-US" altLang="en-US">
                <a:latin typeface="Verdana" panose="020B0604030504040204" pitchFamily="34" charset="0"/>
              </a:rPr>
              <a:t>Battered woman syndrome</a:t>
            </a:r>
          </a:p>
          <a:p>
            <a:pPr lvl="1"/>
            <a:r>
              <a:rPr lang="en-US" altLang="en-US">
                <a:latin typeface="Verdana" panose="020B0604030504040204" pitchFamily="34" charset="0"/>
              </a:rPr>
              <a:t>More unsuccessful claims of NGRI for PTSD than successful one</a:t>
            </a:r>
          </a:p>
        </p:txBody>
      </p:sp>
    </p:spTree>
  </p:cSld>
  <p:clrMapOvr>
    <a:masterClrMapping/>
  </p:clrMapOvr>
  <p:transition advTm="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B402FAE4-EC6D-8C04-B609-8B11A402E569}"/>
              </a:ext>
            </a:extLst>
          </p:cNvPr>
          <p:cNvSpPr>
            <a:spLocks noGrp="1" noChangeArrowheads="1"/>
          </p:cNvSpPr>
          <p:nvPr>
            <p:ph type="title"/>
          </p:nvPr>
        </p:nvSpPr>
        <p:spPr/>
        <p:txBody>
          <a:bodyPr/>
          <a:lstStyle/>
          <a:p>
            <a:r>
              <a:rPr lang="en-US" altLang="en-US">
                <a:latin typeface="Verdana" panose="020B0604030504040204" pitchFamily="34" charset="0"/>
              </a:rPr>
              <a:t>Unique Defenses and Conditions</a:t>
            </a:r>
          </a:p>
        </p:txBody>
      </p:sp>
      <p:sp>
        <p:nvSpPr>
          <p:cNvPr id="47106" name="Content Placeholder 2">
            <a:extLst>
              <a:ext uri="{FF2B5EF4-FFF2-40B4-BE49-F238E27FC236}">
                <a16:creationId xmlns:a16="http://schemas.microsoft.com/office/drawing/2014/main" id="{0A88591D-893D-A241-897B-C7109C5E73B6}"/>
              </a:ext>
            </a:extLst>
          </p:cNvPr>
          <p:cNvSpPr>
            <a:spLocks noGrp="1" noChangeArrowheads="1"/>
          </p:cNvSpPr>
          <p:nvPr>
            <p:ph idx="1"/>
          </p:nvPr>
        </p:nvSpPr>
        <p:spPr>
          <a:xfrm>
            <a:off x="457200" y="1524000"/>
            <a:ext cx="8229600" cy="4602163"/>
          </a:xfrm>
        </p:spPr>
        <p:txBody>
          <a:bodyPr/>
          <a:lstStyle/>
          <a:p>
            <a:r>
              <a:rPr lang="en-US" altLang="en-US">
                <a:latin typeface="Verdana" panose="020B0604030504040204" pitchFamily="34" charset="0"/>
              </a:rPr>
              <a:t>Dissociative identity disorder</a:t>
            </a:r>
          </a:p>
          <a:p>
            <a:pPr lvl="1"/>
            <a:r>
              <a:rPr lang="en-US" altLang="en-US">
                <a:latin typeface="Verdana" panose="020B0604030504040204" pitchFamily="34" charset="0"/>
              </a:rPr>
              <a:t>Multiple personality disorder</a:t>
            </a:r>
          </a:p>
          <a:p>
            <a:pPr lvl="2"/>
            <a:r>
              <a:rPr lang="en-US" altLang="en-US">
                <a:latin typeface="Verdana" panose="020B0604030504040204" pitchFamily="34" charset="0"/>
              </a:rPr>
              <a:t>The presence of two or more distinct personality states or an experience of possession and recurrent episodes of amnesia</a:t>
            </a:r>
          </a:p>
          <a:p>
            <a:pPr lvl="1"/>
            <a:r>
              <a:rPr lang="en-US" altLang="en-US">
                <a:latin typeface="Verdana" panose="020B0604030504040204" pitchFamily="34" charset="0"/>
              </a:rPr>
              <a:t>Validity is debated</a:t>
            </a:r>
          </a:p>
          <a:p>
            <a:pPr lvl="1"/>
            <a:r>
              <a:rPr lang="en-US" altLang="en-US">
                <a:latin typeface="Verdana" panose="020B0604030504040204" pitchFamily="34" charset="0"/>
              </a:rPr>
              <a:t>Low success rates in claiming NGRI</a:t>
            </a:r>
          </a:p>
          <a:p>
            <a:pPr lvl="2"/>
            <a:r>
              <a:rPr lang="en-US" altLang="en-US">
                <a:latin typeface="Verdana" panose="020B0604030504040204" pitchFamily="34" charset="0"/>
              </a:rPr>
              <a:t>The rate of dissociation in the general public is also very low</a:t>
            </a:r>
          </a:p>
          <a:p>
            <a:pPr lvl="1"/>
            <a:endParaRPr lang="en-US" altLang="en-US">
              <a:latin typeface="Verdana" panose="020B0604030504040204" pitchFamily="34" charset="0"/>
            </a:endParaRPr>
          </a:p>
        </p:txBody>
      </p:sp>
    </p:spTree>
  </p:cSld>
  <p:clrMapOvr>
    <a:masterClrMapping/>
  </p:clrMapOvr>
  <p:transition advTm="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8C92B938-A190-0CF2-93DB-971B485C2F49}"/>
              </a:ext>
            </a:extLst>
          </p:cNvPr>
          <p:cNvSpPr>
            <a:spLocks noGrp="1" noChangeArrowheads="1"/>
          </p:cNvSpPr>
          <p:nvPr>
            <p:ph type="title"/>
          </p:nvPr>
        </p:nvSpPr>
        <p:spPr/>
        <p:txBody>
          <a:bodyPr/>
          <a:lstStyle/>
          <a:p>
            <a:r>
              <a:rPr lang="en-US" altLang="en-US">
                <a:latin typeface="Verdana" panose="020B0604030504040204" pitchFamily="34" charset="0"/>
              </a:rPr>
              <a:t>Unique Defenses and Conditions</a:t>
            </a:r>
          </a:p>
        </p:txBody>
      </p:sp>
      <p:sp>
        <p:nvSpPr>
          <p:cNvPr id="48130" name="Content Placeholder 2">
            <a:extLst>
              <a:ext uri="{FF2B5EF4-FFF2-40B4-BE49-F238E27FC236}">
                <a16:creationId xmlns:a16="http://schemas.microsoft.com/office/drawing/2014/main" id="{A5698022-AF23-7236-B4D2-8216B05229D1}"/>
              </a:ext>
            </a:extLst>
          </p:cNvPr>
          <p:cNvSpPr>
            <a:spLocks noGrp="1" noChangeArrowheads="1"/>
          </p:cNvSpPr>
          <p:nvPr>
            <p:ph idx="1"/>
          </p:nvPr>
        </p:nvSpPr>
        <p:spPr/>
        <p:txBody>
          <a:bodyPr/>
          <a:lstStyle/>
          <a:p>
            <a:r>
              <a:rPr lang="en-US" altLang="en-US">
                <a:latin typeface="Verdana" panose="020B0604030504040204" pitchFamily="34" charset="0"/>
              </a:rPr>
              <a:t>Dissociative amnesia</a:t>
            </a:r>
          </a:p>
          <a:p>
            <a:pPr lvl="1"/>
            <a:r>
              <a:rPr lang="en-US" altLang="en-US" sz="2400">
                <a:latin typeface="Verdana" panose="020B0604030504040204" pitchFamily="34" charset="0"/>
              </a:rPr>
              <a:t>Complete or partial memory loss of an event, series of events, or some segment of life's experiences, either due to physical trauma, neurophysiological disturbance, or psychological factors, or alcohol/drugs</a:t>
            </a:r>
          </a:p>
          <a:p>
            <a:pPr lvl="2"/>
            <a:r>
              <a:rPr lang="en-US" altLang="en-US" sz="2400">
                <a:latin typeface="Verdana" panose="020B0604030504040204" pitchFamily="34" charset="0"/>
              </a:rPr>
              <a:t>Just because you cannot now recall the event, were you conscious about it and the repercussions when it was done?</a:t>
            </a:r>
          </a:p>
          <a:p>
            <a:pPr lvl="3"/>
            <a:r>
              <a:rPr lang="en-US" altLang="en-US" sz="2200">
                <a:latin typeface="Verdana" panose="020B0604030504040204" pitchFamily="34" charset="0"/>
              </a:rPr>
              <a:t>How would you prove it?</a:t>
            </a:r>
          </a:p>
          <a:p>
            <a:pPr lvl="4"/>
            <a:r>
              <a:rPr lang="en-US" altLang="en-US" sz="2000">
                <a:latin typeface="Verdana" panose="020B0604030504040204" pitchFamily="34" charset="0"/>
              </a:rPr>
              <a:t>Burden of proof is on you.</a:t>
            </a:r>
          </a:p>
        </p:txBody>
      </p:sp>
    </p:spTree>
  </p:cSld>
  <p:clrMapOvr>
    <a:masterClrMapping/>
  </p:clrMapOvr>
  <p:transition advTm="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AD680A59-8745-AE43-FEE7-4FDE4FB1B9D6}"/>
              </a:ext>
            </a:extLst>
          </p:cNvPr>
          <p:cNvSpPr>
            <a:spLocks noGrp="1" noChangeArrowheads="1"/>
          </p:cNvSpPr>
          <p:nvPr>
            <p:ph type="title"/>
          </p:nvPr>
        </p:nvSpPr>
        <p:spPr/>
        <p:txBody>
          <a:bodyPr/>
          <a:lstStyle/>
          <a:p>
            <a:r>
              <a:rPr lang="en-US" altLang="en-US">
                <a:latin typeface="Verdana" panose="020B0604030504040204" pitchFamily="34" charset="0"/>
              </a:rPr>
              <a:t>Mental Disorder and Policing</a:t>
            </a:r>
          </a:p>
        </p:txBody>
      </p:sp>
      <p:sp>
        <p:nvSpPr>
          <p:cNvPr id="49154" name="Content Placeholder 2">
            <a:extLst>
              <a:ext uri="{FF2B5EF4-FFF2-40B4-BE49-F238E27FC236}">
                <a16:creationId xmlns:a16="http://schemas.microsoft.com/office/drawing/2014/main" id="{6B4E1BEF-CD59-1BCD-57DB-F4F0B712DF2A}"/>
              </a:ext>
            </a:extLst>
          </p:cNvPr>
          <p:cNvSpPr>
            <a:spLocks noGrp="1" noChangeArrowheads="1"/>
          </p:cNvSpPr>
          <p:nvPr>
            <p:ph idx="1"/>
          </p:nvPr>
        </p:nvSpPr>
        <p:spPr>
          <a:xfrm>
            <a:off x="457200" y="1371600"/>
            <a:ext cx="8229600" cy="4754563"/>
          </a:xfrm>
        </p:spPr>
        <p:txBody>
          <a:bodyPr/>
          <a:lstStyle/>
          <a:p>
            <a:r>
              <a:rPr lang="en-US" altLang="en-US" sz="2400">
                <a:latin typeface="Verdana" panose="020B0604030504040204" pitchFamily="34" charset="0"/>
              </a:rPr>
              <a:t>Police and the mentally disordered</a:t>
            </a:r>
          </a:p>
          <a:p>
            <a:r>
              <a:rPr lang="en-US" altLang="en-US" sz="2400">
                <a:latin typeface="Verdana" panose="020B0604030504040204" pitchFamily="34" charset="0"/>
              </a:rPr>
              <a:t>Currently, many jurisdictions are rethinking having police respond to mental health crises</a:t>
            </a:r>
          </a:p>
          <a:p>
            <a:pPr lvl="1"/>
            <a:r>
              <a:rPr lang="en-US" altLang="en-US" sz="2400">
                <a:latin typeface="Verdana" panose="020B0604030504040204" pitchFamily="34" charset="0"/>
              </a:rPr>
              <a:t>What if a trained person is too far away?</a:t>
            </a:r>
          </a:p>
          <a:p>
            <a:pPr lvl="1"/>
            <a:r>
              <a:rPr lang="en-US" altLang="en-US" sz="2400">
                <a:latin typeface="Verdana" panose="020B0604030504040204" pitchFamily="34" charset="0"/>
              </a:rPr>
              <a:t>Police may fail to recognize behavior as representing a mental disorder.</a:t>
            </a:r>
          </a:p>
          <a:p>
            <a:pPr lvl="2"/>
            <a:r>
              <a:rPr lang="en-US" altLang="en-US" sz="2200">
                <a:latin typeface="Verdana" panose="020B0604030504040204" pitchFamily="34" charset="0"/>
              </a:rPr>
              <a:t>Police should focus on behavior and not on diagnosis</a:t>
            </a:r>
          </a:p>
          <a:p>
            <a:pPr lvl="2"/>
            <a:r>
              <a:rPr lang="en-US" altLang="en-US" sz="2000">
                <a:latin typeface="Verdana" panose="020B0604030504040204" pitchFamily="34" charset="0"/>
              </a:rPr>
              <a:t>Change tone of voice</a:t>
            </a:r>
          </a:p>
          <a:p>
            <a:pPr lvl="2"/>
            <a:r>
              <a:rPr lang="en-US" altLang="en-US" sz="2000">
                <a:latin typeface="Verdana" panose="020B0604030504040204" pitchFamily="34" charset="0"/>
              </a:rPr>
              <a:t>Reduce speed of questioning</a:t>
            </a:r>
          </a:p>
          <a:p>
            <a:pPr lvl="2"/>
            <a:r>
              <a:rPr lang="en-US" altLang="en-US" sz="2000">
                <a:latin typeface="Verdana" panose="020B0604030504040204" pitchFamily="34" charset="0"/>
              </a:rPr>
              <a:t>Speed is not always of the essence</a:t>
            </a:r>
          </a:p>
          <a:p>
            <a:pPr lvl="2"/>
            <a:r>
              <a:rPr lang="en-US" altLang="en-US" sz="2000">
                <a:latin typeface="Verdana" panose="020B0604030504040204" pitchFamily="34" charset="0"/>
              </a:rPr>
              <a:t>Don’t make a minor crisis a major one</a:t>
            </a:r>
          </a:p>
          <a:p>
            <a:pPr lvl="2"/>
            <a:endParaRPr lang="en-US" altLang="en-US" sz="2000">
              <a:latin typeface="Verdana" panose="020B0604030504040204" pitchFamily="34" charset="0"/>
            </a:endParaRPr>
          </a:p>
        </p:txBody>
      </p:sp>
    </p:spTree>
  </p:cSld>
  <p:clrMapOvr>
    <a:masterClrMapping/>
  </p:clrMapOvr>
  <p:transition advTm="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6A268B02-6C40-8CC4-78B9-FF7B2CA94D2A}"/>
              </a:ext>
            </a:extLst>
          </p:cNvPr>
          <p:cNvSpPr>
            <a:spLocks noGrp="1" noChangeArrowheads="1"/>
          </p:cNvSpPr>
          <p:nvPr>
            <p:ph type="title"/>
          </p:nvPr>
        </p:nvSpPr>
        <p:spPr/>
        <p:txBody>
          <a:bodyPr/>
          <a:lstStyle/>
          <a:p>
            <a:r>
              <a:rPr lang="en-US" altLang="en-US">
                <a:latin typeface="Verdana" panose="020B0604030504040204" pitchFamily="34" charset="0"/>
              </a:rPr>
              <a:t>Mental Disorder and Policing</a:t>
            </a:r>
          </a:p>
        </p:txBody>
      </p:sp>
      <p:sp>
        <p:nvSpPr>
          <p:cNvPr id="50178" name="Content Placeholder 2">
            <a:extLst>
              <a:ext uri="{FF2B5EF4-FFF2-40B4-BE49-F238E27FC236}">
                <a16:creationId xmlns:a16="http://schemas.microsoft.com/office/drawing/2014/main" id="{5E731473-3240-62FA-8F7D-14ABB999205D}"/>
              </a:ext>
            </a:extLst>
          </p:cNvPr>
          <p:cNvSpPr>
            <a:spLocks noGrp="1" noChangeArrowheads="1"/>
          </p:cNvSpPr>
          <p:nvPr>
            <p:ph idx="1"/>
          </p:nvPr>
        </p:nvSpPr>
        <p:spPr>
          <a:xfrm>
            <a:off x="457200" y="1371600"/>
            <a:ext cx="8229600" cy="4754563"/>
          </a:xfrm>
        </p:spPr>
        <p:txBody>
          <a:bodyPr/>
          <a:lstStyle/>
          <a:p>
            <a:pPr lvl="1"/>
            <a:r>
              <a:rPr lang="en-US" altLang="en-US" sz="2400">
                <a:latin typeface="Verdana" panose="020B0604030504040204" pitchFamily="34" charset="0"/>
              </a:rPr>
              <a:t>False confessions during interrogations</a:t>
            </a:r>
          </a:p>
          <a:p>
            <a:pPr lvl="2"/>
            <a:r>
              <a:rPr lang="en-US" altLang="en-US" sz="2200">
                <a:latin typeface="Verdana" panose="020B0604030504040204" pitchFamily="34" charset="0"/>
              </a:rPr>
              <a:t>Improper use of Reed Technique</a:t>
            </a:r>
          </a:p>
          <a:p>
            <a:pPr lvl="2"/>
            <a:r>
              <a:rPr lang="en-US" altLang="en-US" sz="2200">
                <a:latin typeface="Verdana" panose="020B0604030504040204" pitchFamily="34" charset="0"/>
              </a:rPr>
              <a:t>Some disorders affect comprehension and response may not reflect reality due to a lack of understanding</a:t>
            </a:r>
          </a:p>
          <a:p>
            <a:pPr lvl="2"/>
            <a:r>
              <a:rPr lang="en-US" altLang="en-US" sz="2200">
                <a:latin typeface="Verdana" panose="020B0604030504040204" pitchFamily="34" charset="0"/>
              </a:rPr>
              <a:t>Both of the above lead to a higher percentage of false confessions from mentally ill persons during interrogations.</a:t>
            </a:r>
          </a:p>
          <a:p>
            <a:pPr lvl="1"/>
            <a:r>
              <a:rPr lang="en-US" altLang="en-US" sz="2400">
                <a:latin typeface="Verdana" panose="020B0604030504040204" pitchFamily="34" charset="0"/>
              </a:rPr>
              <a:t>Some jurisdictions, such as Fairfax County locally have created diversionary systems for mentally ill persons involved in minor crimes </a:t>
            </a:r>
          </a:p>
          <a:p>
            <a:pPr lvl="2"/>
            <a:r>
              <a:rPr lang="en-US" altLang="en-US" sz="2200">
                <a:latin typeface="Verdana" panose="020B0604030504040204" pitchFamily="34" charset="0"/>
              </a:rPr>
              <a:t>Not everyone needs to go to jail</a:t>
            </a:r>
          </a:p>
        </p:txBody>
      </p:sp>
    </p:spTree>
  </p:cSld>
  <p:clrMapOvr>
    <a:masterClrMapping/>
  </p:clrMapOvr>
  <p:transition advTm="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603465EE-02A3-D74B-A6DD-1094E8E54D89}"/>
              </a:ext>
            </a:extLst>
          </p:cNvPr>
          <p:cNvSpPr>
            <a:spLocks noGrp="1" noChangeArrowheads="1"/>
          </p:cNvSpPr>
          <p:nvPr>
            <p:ph type="title"/>
          </p:nvPr>
        </p:nvSpPr>
        <p:spPr/>
        <p:txBody>
          <a:bodyPr/>
          <a:lstStyle/>
          <a:p>
            <a:r>
              <a:rPr lang="en-US" altLang="en-US">
                <a:latin typeface="Verdana" panose="020B0604030504040204" pitchFamily="34" charset="0"/>
              </a:rPr>
              <a:t>Mental Disorder and Jails</a:t>
            </a:r>
          </a:p>
        </p:txBody>
      </p:sp>
      <p:sp>
        <p:nvSpPr>
          <p:cNvPr id="51202" name="Content Placeholder 2">
            <a:extLst>
              <a:ext uri="{FF2B5EF4-FFF2-40B4-BE49-F238E27FC236}">
                <a16:creationId xmlns:a16="http://schemas.microsoft.com/office/drawing/2014/main" id="{21466857-E687-AD3F-F82F-E833EE04A1DD}"/>
              </a:ext>
            </a:extLst>
          </p:cNvPr>
          <p:cNvSpPr>
            <a:spLocks noGrp="1" noChangeArrowheads="1"/>
          </p:cNvSpPr>
          <p:nvPr>
            <p:ph idx="1"/>
          </p:nvPr>
        </p:nvSpPr>
        <p:spPr/>
        <p:txBody>
          <a:bodyPr/>
          <a:lstStyle/>
          <a:p>
            <a:r>
              <a:rPr lang="en-US" altLang="en-US">
                <a:latin typeface="Verdana" panose="020B0604030504040204" pitchFamily="34" charset="0"/>
              </a:rPr>
              <a:t>Mentally disordered inmates</a:t>
            </a:r>
          </a:p>
          <a:p>
            <a:pPr lvl="1"/>
            <a:r>
              <a:rPr lang="en-US" altLang="en-US" sz="2200">
                <a:latin typeface="Verdana" panose="020B0604030504040204" pitchFamily="34" charset="0"/>
              </a:rPr>
              <a:t>Research indicates that the percentage of mentally disordered inmates in the nation's jails and prisons is increasing. </a:t>
            </a:r>
          </a:p>
          <a:p>
            <a:pPr lvl="1"/>
            <a:r>
              <a:rPr lang="en-US" altLang="en-US" sz="2200">
                <a:latin typeface="Verdana" panose="020B0604030504040204" pitchFamily="34" charset="0"/>
              </a:rPr>
              <a:t>Clinical diagnoses are difficult to determine.</a:t>
            </a:r>
          </a:p>
          <a:p>
            <a:pPr lvl="2"/>
            <a:r>
              <a:rPr lang="en-US" altLang="en-US" sz="2200">
                <a:latin typeface="Verdana" panose="020B0604030504040204" pitchFamily="34" charset="0"/>
              </a:rPr>
              <a:t>Not enough clinicians</a:t>
            </a:r>
          </a:p>
          <a:p>
            <a:pPr lvl="2"/>
            <a:r>
              <a:rPr lang="en-US" altLang="en-US" sz="2200">
                <a:latin typeface="Verdana" panose="020B0604030504040204" pitchFamily="34" charset="0"/>
              </a:rPr>
              <a:t>Not enough time spent per inmate</a:t>
            </a:r>
          </a:p>
          <a:p>
            <a:pPr lvl="1"/>
            <a:r>
              <a:rPr lang="en-US" altLang="en-US" sz="2400">
                <a:latin typeface="Verdana" panose="020B0604030504040204" pitchFamily="34" charset="0"/>
              </a:rPr>
              <a:t>Revolving door</a:t>
            </a:r>
          </a:p>
          <a:p>
            <a:pPr lvl="2"/>
            <a:r>
              <a:rPr lang="en-US" altLang="en-US" sz="2200">
                <a:latin typeface="Verdana" panose="020B0604030504040204" pitchFamily="34" charset="0"/>
              </a:rPr>
              <a:t>Costing jurisdictions a lot of money</a:t>
            </a:r>
          </a:p>
        </p:txBody>
      </p:sp>
    </p:spTree>
  </p:cSld>
  <p:clrMapOvr>
    <a:masterClrMapping/>
  </p:clrMapOvr>
  <p:transition advTm="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3F5AAB97-DC91-2088-35F1-3C9583909278}"/>
              </a:ext>
            </a:extLst>
          </p:cNvPr>
          <p:cNvSpPr>
            <a:spLocks noGrp="1" noChangeArrowheads="1"/>
          </p:cNvSpPr>
          <p:nvPr>
            <p:ph type="title"/>
          </p:nvPr>
        </p:nvSpPr>
        <p:spPr/>
        <p:txBody>
          <a:bodyPr/>
          <a:lstStyle/>
          <a:p>
            <a:r>
              <a:rPr lang="en-US" altLang="en-US">
                <a:latin typeface="Verdana" panose="020B0604030504040204" pitchFamily="34" charset="0"/>
              </a:rPr>
              <a:t>Mental Disorder and Jails</a:t>
            </a:r>
          </a:p>
        </p:txBody>
      </p:sp>
      <p:sp>
        <p:nvSpPr>
          <p:cNvPr id="52226" name="Content Placeholder 2">
            <a:extLst>
              <a:ext uri="{FF2B5EF4-FFF2-40B4-BE49-F238E27FC236}">
                <a16:creationId xmlns:a16="http://schemas.microsoft.com/office/drawing/2014/main" id="{8E30B391-4A26-D336-3DE8-5B008CF714AC}"/>
              </a:ext>
            </a:extLst>
          </p:cNvPr>
          <p:cNvSpPr>
            <a:spLocks noGrp="1" noChangeArrowheads="1"/>
          </p:cNvSpPr>
          <p:nvPr>
            <p:ph idx="1"/>
          </p:nvPr>
        </p:nvSpPr>
        <p:spPr/>
        <p:txBody>
          <a:bodyPr/>
          <a:lstStyle/>
          <a:p>
            <a:r>
              <a:rPr lang="en-US" altLang="en-US">
                <a:latin typeface="Verdana" panose="020B0604030504040204" pitchFamily="34" charset="0"/>
              </a:rPr>
              <a:t>Mentally disordered inmates</a:t>
            </a:r>
          </a:p>
          <a:p>
            <a:pPr lvl="1"/>
            <a:r>
              <a:rPr lang="en-US" altLang="en-US" sz="2400">
                <a:latin typeface="Verdana" panose="020B0604030504040204" pitchFamily="34" charset="0"/>
              </a:rPr>
              <a:t>Jails may make existing mental conditions worse</a:t>
            </a:r>
          </a:p>
          <a:p>
            <a:pPr lvl="2"/>
            <a:r>
              <a:rPr lang="en-US" altLang="en-US" sz="2400">
                <a:latin typeface="Verdana" panose="020B0604030504040204" pitchFamily="34" charset="0"/>
              </a:rPr>
              <a:t>May create new mental health conditions in previously unaffected persons</a:t>
            </a:r>
          </a:p>
          <a:p>
            <a:pPr lvl="1"/>
            <a:r>
              <a:rPr lang="en-US" altLang="en-US" sz="2400">
                <a:latin typeface="Verdana" panose="020B0604030504040204" pitchFamily="34" charset="0"/>
              </a:rPr>
              <a:t>Supermax prisons are almost all solitary confinement</a:t>
            </a:r>
          </a:p>
          <a:p>
            <a:pPr lvl="2"/>
            <a:r>
              <a:rPr lang="en-US" altLang="en-US" sz="2400">
                <a:latin typeface="Verdana" panose="020B0604030504040204" pitchFamily="34" charset="0"/>
              </a:rPr>
              <a:t>Pennsylvania system in early 1800’s</a:t>
            </a:r>
          </a:p>
          <a:p>
            <a:pPr lvl="3"/>
            <a:r>
              <a:rPr lang="en-US" altLang="en-US">
                <a:latin typeface="Verdana" panose="020B0604030504040204" pitchFamily="34" charset="0"/>
              </a:rPr>
              <a:t>Produced psychotic persons from solitary confinement with no interpersonal contact</a:t>
            </a:r>
          </a:p>
        </p:txBody>
      </p:sp>
    </p:spTree>
  </p:cSld>
  <p:clrMapOvr>
    <a:masterClrMapping/>
  </p:clrMapOvr>
  <p:transition advTm="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74CD3BBE-A3C3-3CE6-76EA-3BA7E92D4847}"/>
              </a:ext>
            </a:extLst>
          </p:cNvPr>
          <p:cNvSpPr>
            <a:spLocks noGrp="1" noChangeArrowheads="1"/>
          </p:cNvSpPr>
          <p:nvPr>
            <p:ph type="title"/>
          </p:nvPr>
        </p:nvSpPr>
        <p:spPr/>
        <p:txBody>
          <a:bodyPr/>
          <a:lstStyle/>
          <a:p>
            <a:r>
              <a:rPr lang="en-US" altLang="en-US">
                <a:latin typeface="Verdana" panose="020B0604030504040204" pitchFamily="34" charset="0"/>
              </a:rPr>
              <a:t>Duty to Warn Virginia Code</a:t>
            </a:r>
          </a:p>
        </p:txBody>
      </p:sp>
      <p:sp>
        <p:nvSpPr>
          <p:cNvPr id="53250" name="Content Placeholder 2">
            <a:extLst>
              <a:ext uri="{FF2B5EF4-FFF2-40B4-BE49-F238E27FC236}">
                <a16:creationId xmlns:a16="http://schemas.microsoft.com/office/drawing/2014/main" id="{D2E15B30-D9F1-ACCB-836B-625DAFDF8BC3}"/>
              </a:ext>
            </a:extLst>
          </p:cNvPr>
          <p:cNvSpPr>
            <a:spLocks noGrp="1" noChangeArrowheads="1"/>
          </p:cNvSpPr>
          <p:nvPr>
            <p:ph idx="1"/>
          </p:nvPr>
        </p:nvSpPr>
        <p:spPr/>
        <p:txBody>
          <a:bodyPr/>
          <a:lstStyle/>
          <a:p>
            <a:pPr marL="0" indent="0">
              <a:buFont typeface="Times" panose="02020603050405020304" charset="0"/>
              <a:buNone/>
            </a:pPr>
            <a:r>
              <a:rPr lang="en-US" altLang="en-US" sz="2400">
                <a:solidFill>
                  <a:srgbClr val="444444"/>
                </a:solidFill>
                <a:latin typeface="Arial" panose="020B0604020202020204" pitchFamily="34" charset="0"/>
                <a:cs typeface="Arial" panose="020B0604020202020204" pitchFamily="34" charset="0"/>
              </a:rPr>
              <a:t>A mental health service provider has a duty to take precautions to protect third parties from violent behavior or other serious harm only when the client has orally, in writing, or via sign language, communicated to the provider a specific and immediate threat to cause serious bodily injury or death to an identified or readily identifiable person or persons, if the provider reasonably believes, or should believe according to the standards of his profession, that the client has the intent and ability to carry out that threat immediately or imminently. </a:t>
            </a:r>
            <a:r>
              <a:rPr lang="en-US" altLang="en-US" sz="1400">
                <a:solidFill>
                  <a:srgbClr val="444444"/>
                </a:solidFill>
                <a:latin typeface="Arial" panose="020B0604020202020204" pitchFamily="34" charset="0"/>
                <a:cs typeface="Arial" panose="020B0604020202020204" pitchFamily="34" charset="0"/>
              </a:rPr>
              <a:t>(§ 54.1-2400.1: B)</a:t>
            </a:r>
          </a:p>
          <a:p>
            <a:pPr marL="0" indent="0">
              <a:buFont typeface="Times" panose="02020603050405020304" charset="0"/>
              <a:buNone/>
            </a:pPr>
            <a:endParaRPr lang="en-US" altLang="en-US" sz="2400">
              <a:latin typeface="Arial" panose="020B0604020202020204" pitchFamily="34" charset="0"/>
              <a:cs typeface="Arial" panose="020B0604020202020204" pitchFamily="34" charset="0"/>
            </a:endParaRPr>
          </a:p>
        </p:txBody>
      </p:sp>
    </p:spTree>
  </p:cSld>
  <p:clrMapOvr>
    <a:masterClrMapping/>
  </p:clrMapOvr>
  <p:transition advTm="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2A0DD449-A2B3-5892-5C12-9B561EAC58F1}"/>
              </a:ext>
            </a:extLst>
          </p:cNvPr>
          <p:cNvSpPr>
            <a:spLocks noGrp="1" noChangeArrowheads="1"/>
          </p:cNvSpPr>
          <p:nvPr>
            <p:ph type="title"/>
          </p:nvPr>
        </p:nvSpPr>
        <p:spPr/>
        <p:txBody>
          <a:bodyPr/>
          <a:lstStyle/>
          <a:p>
            <a:r>
              <a:rPr lang="en-US" altLang="en-US">
                <a:latin typeface="Verdana" panose="020B0604030504040204" pitchFamily="34" charset="0"/>
              </a:rPr>
              <a:t>Dangerousness and the Assessment of Risk</a:t>
            </a:r>
          </a:p>
        </p:txBody>
      </p:sp>
      <p:sp>
        <p:nvSpPr>
          <p:cNvPr id="54274" name="Content Placeholder 2">
            <a:extLst>
              <a:ext uri="{FF2B5EF4-FFF2-40B4-BE49-F238E27FC236}">
                <a16:creationId xmlns:a16="http://schemas.microsoft.com/office/drawing/2014/main" id="{46CA0F1F-E411-4890-C9F6-BD397FA03A51}"/>
              </a:ext>
            </a:extLst>
          </p:cNvPr>
          <p:cNvSpPr>
            <a:spLocks noGrp="1" noChangeArrowheads="1"/>
          </p:cNvSpPr>
          <p:nvPr>
            <p:ph idx="1"/>
          </p:nvPr>
        </p:nvSpPr>
        <p:spPr/>
        <p:txBody>
          <a:bodyPr/>
          <a:lstStyle/>
          <a:p>
            <a:r>
              <a:rPr lang="en-US" altLang="en-US">
                <a:latin typeface="Verdana" panose="020B0604030504040204" pitchFamily="34" charset="0"/>
              </a:rPr>
              <a:t>The Tarasoff case</a:t>
            </a:r>
          </a:p>
          <a:p>
            <a:pPr lvl="1"/>
            <a:r>
              <a:rPr lang="en-US" altLang="en-US">
                <a:latin typeface="Verdana" panose="020B0604030504040204" pitchFamily="34" charset="0"/>
              </a:rPr>
              <a:t>California case, not national case law</a:t>
            </a:r>
          </a:p>
          <a:p>
            <a:pPr lvl="1"/>
            <a:r>
              <a:rPr lang="en-US" altLang="en-US">
                <a:latin typeface="Verdana" panose="020B0604030504040204" pitchFamily="34" charset="0"/>
              </a:rPr>
              <a:t>Duty to warn or protect</a:t>
            </a:r>
          </a:p>
          <a:p>
            <a:pPr lvl="2"/>
            <a:r>
              <a:rPr lang="en-US" altLang="en-US">
                <a:latin typeface="Verdana" panose="020B0604030504040204" pitchFamily="34" charset="0"/>
              </a:rPr>
              <a:t>Assumes one can predict threat with accuracy</a:t>
            </a:r>
          </a:p>
          <a:p>
            <a:pPr lvl="2"/>
            <a:r>
              <a:rPr lang="en-US" altLang="en-US">
                <a:latin typeface="Verdana" panose="020B0604030504040204" pitchFamily="34" charset="0"/>
              </a:rPr>
              <a:t>This makes these laws vague in many cases: See Virginia Code next slide.</a:t>
            </a:r>
          </a:p>
        </p:txBody>
      </p:sp>
    </p:spTree>
  </p:cSld>
  <p:clrMapOvr>
    <a:masterClrMapping/>
  </p:clrMapOvr>
  <p:transition advTm="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28388940-7D61-4E2D-5E10-7B4AE544A165}"/>
              </a:ext>
            </a:extLst>
          </p:cNvPr>
          <p:cNvSpPr>
            <a:spLocks noGrp="1"/>
          </p:cNvSpPr>
          <p:nvPr>
            <p:ph type="title"/>
          </p:nvPr>
        </p:nvSpPr>
        <p:spPr/>
        <p:txBody>
          <a:bodyPr/>
          <a:lstStyle/>
          <a:p>
            <a:pPr>
              <a:defRPr/>
            </a:pPr>
            <a:br>
              <a:rPr lang="en-US" altLang="en-US" sz="3600" dirty="0">
                <a:solidFill>
                  <a:schemeClr val="bg1"/>
                </a:solidFill>
                <a:latin typeface="Verdana" panose="020B0604030504040204" pitchFamily="34" charset="0"/>
              </a:rPr>
            </a:br>
            <a:r>
              <a:rPr lang="en-US" altLang="en-US" sz="3600" dirty="0">
                <a:solidFill>
                  <a:schemeClr val="bg1"/>
                </a:solidFill>
                <a:latin typeface="Verdana" panose="020B0604030504040204" pitchFamily="34" charset="0"/>
              </a:rPr>
              <a:t>Defining Mental Illness: </a:t>
            </a:r>
            <a:r>
              <a:rPr lang="en-US" altLang="en-US" sz="3600" dirty="0">
                <a:solidFill>
                  <a:schemeClr val="bg1"/>
                </a:solidFill>
                <a:latin typeface="+mj-lt"/>
              </a:rPr>
              <a:t>Code of Virginia</a:t>
            </a:r>
            <a:br>
              <a:rPr lang="en-US" altLang="en-US" sz="3600" dirty="0">
                <a:solidFill>
                  <a:schemeClr val="bg1"/>
                </a:solidFill>
                <a:latin typeface="+mj-lt"/>
              </a:rPr>
            </a:br>
            <a:r>
              <a:rPr lang="en-US" sz="3600" dirty="0">
                <a:solidFill>
                  <a:schemeClr val="bg1"/>
                </a:solidFill>
                <a:latin typeface="+mj-lt"/>
              </a:rPr>
              <a:t>	§ 37.2-100. Definitions</a:t>
            </a:r>
            <a:br>
              <a:rPr lang="en-US" altLang="en-US" dirty="0">
                <a:latin typeface="+mj-lt"/>
              </a:rPr>
            </a:br>
            <a:endParaRPr lang="en-US" altLang="en-US" dirty="0">
              <a:latin typeface="Verdana" panose="020B0604030504040204" pitchFamily="34" charset="0"/>
            </a:endParaRPr>
          </a:p>
        </p:txBody>
      </p:sp>
      <p:sp>
        <p:nvSpPr>
          <p:cNvPr id="10242" name="Content Placeholder 2">
            <a:extLst>
              <a:ext uri="{FF2B5EF4-FFF2-40B4-BE49-F238E27FC236}">
                <a16:creationId xmlns:a16="http://schemas.microsoft.com/office/drawing/2014/main" id="{07721BB1-31D2-38CE-0DF8-8079F7A921F2}"/>
              </a:ext>
            </a:extLst>
          </p:cNvPr>
          <p:cNvSpPr>
            <a:spLocks noGrp="1"/>
          </p:cNvSpPr>
          <p:nvPr>
            <p:ph idx="1"/>
          </p:nvPr>
        </p:nvSpPr>
        <p:spPr/>
        <p:txBody>
          <a:bodyPr/>
          <a:lstStyle/>
          <a:p>
            <a:pPr>
              <a:defRPr/>
            </a:pPr>
            <a:r>
              <a:rPr lang="en-US" altLang="en-US" sz="2800" dirty="0">
                <a:latin typeface="+mj-lt"/>
              </a:rPr>
              <a:t>Mental illness Defined Code of Virginia</a:t>
            </a:r>
          </a:p>
          <a:p>
            <a:pPr marL="0" indent="0">
              <a:buFont typeface="Times" panose="02020603050405020304" charset="0"/>
              <a:buNone/>
              <a:defRPr/>
            </a:pPr>
            <a:r>
              <a:rPr lang="en-US" sz="2800" dirty="0">
                <a:solidFill>
                  <a:srgbClr val="444444"/>
                </a:solidFill>
                <a:latin typeface="+mj-lt"/>
              </a:rPr>
              <a:t>	§ 37.2-100. Definitions</a:t>
            </a:r>
            <a:endParaRPr lang="en-US" altLang="en-US" sz="2800" dirty="0">
              <a:latin typeface="+mj-lt"/>
            </a:endParaRPr>
          </a:p>
          <a:p>
            <a:pPr>
              <a:defRPr/>
            </a:pPr>
            <a:r>
              <a:rPr lang="en-US" sz="2400" dirty="0">
                <a:solidFill>
                  <a:srgbClr val="444444"/>
                </a:solidFill>
                <a:latin typeface="PT Serif" panose="020A0603040505020204" pitchFamily="18" charset="77"/>
              </a:rPr>
              <a:t>“</a:t>
            </a:r>
            <a:r>
              <a:rPr lang="en-US" sz="2400" dirty="0">
                <a:solidFill>
                  <a:srgbClr val="444444"/>
                </a:solidFill>
                <a:latin typeface="+mj-lt"/>
              </a:rPr>
              <a:t>Mental illness" means a disorder of thought, mood, emotion, perception, or orientation that significantly impairs judgment, behavior, capacity to recognize reality, or ability to address basic life necessities and requires care and treatment for the health, safety, or recovery of the individual or for the safety of others.</a:t>
            </a:r>
            <a:endParaRPr lang="en-US" altLang="en-US" sz="2400" dirty="0">
              <a:latin typeface="+mj-lt"/>
            </a:endParaRPr>
          </a:p>
        </p:txBody>
      </p:sp>
    </p:spTree>
  </p:cSld>
  <p:clrMapOvr>
    <a:masterClrMapping/>
  </p:clrMapOvr>
  <p:transition advTm="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C2DFD80A-7683-78F8-8CC9-08DBF31ADA15}"/>
              </a:ext>
            </a:extLst>
          </p:cNvPr>
          <p:cNvSpPr>
            <a:spLocks noGrp="1" noChangeArrowheads="1"/>
          </p:cNvSpPr>
          <p:nvPr>
            <p:ph type="title"/>
          </p:nvPr>
        </p:nvSpPr>
        <p:spPr/>
        <p:txBody>
          <a:bodyPr/>
          <a:lstStyle/>
          <a:p>
            <a:r>
              <a:rPr lang="en-US" altLang="en-US">
                <a:latin typeface="Verdana" panose="020B0604030504040204" pitchFamily="34" charset="0"/>
              </a:rPr>
              <a:t>Dangerousness and the Assessment of Risk</a:t>
            </a:r>
          </a:p>
        </p:txBody>
      </p:sp>
      <p:sp>
        <p:nvSpPr>
          <p:cNvPr id="55298" name="Content Placeholder 2">
            <a:extLst>
              <a:ext uri="{FF2B5EF4-FFF2-40B4-BE49-F238E27FC236}">
                <a16:creationId xmlns:a16="http://schemas.microsoft.com/office/drawing/2014/main" id="{1031C847-3177-E81E-FABC-A601CCBDFB69}"/>
              </a:ext>
            </a:extLst>
          </p:cNvPr>
          <p:cNvSpPr>
            <a:spLocks noGrp="1" noChangeArrowheads="1"/>
          </p:cNvSpPr>
          <p:nvPr>
            <p:ph idx="1"/>
          </p:nvPr>
        </p:nvSpPr>
        <p:spPr/>
        <p:txBody>
          <a:bodyPr/>
          <a:lstStyle/>
          <a:p>
            <a:r>
              <a:rPr lang="en-US" altLang="en-US">
                <a:latin typeface="Verdana" panose="020B0604030504040204" pitchFamily="34" charset="0"/>
              </a:rPr>
              <a:t>Violence risk factors and measures</a:t>
            </a:r>
          </a:p>
          <a:p>
            <a:pPr lvl="1"/>
            <a:r>
              <a:rPr lang="en-US" altLang="en-US" sz="2000">
                <a:latin typeface="Verdana" panose="020B0604030504040204" pitchFamily="34" charset="0"/>
              </a:rPr>
              <a:t>Actuarial approach</a:t>
            </a:r>
          </a:p>
          <a:p>
            <a:pPr lvl="2"/>
            <a:r>
              <a:rPr lang="en-US" altLang="en-US" sz="2000">
                <a:latin typeface="Verdana" panose="020B0604030504040204" pitchFamily="34" charset="0"/>
              </a:rPr>
              <a:t>Almost just a check list</a:t>
            </a:r>
          </a:p>
          <a:p>
            <a:pPr lvl="1"/>
            <a:r>
              <a:rPr lang="en-US" altLang="en-US" sz="2000">
                <a:latin typeface="Verdana" panose="020B0604030504040204" pitchFamily="34" charset="0"/>
              </a:rPr>
              <a:t>Unstructured clinical approach</a:t>
            </a:r>
          </a:p>
          <a:p>
            <a:pPr lvl="2"/>
            <a:r>
              <a:rPr lang="en-US" altLang="en-US" sz="2000">
                <a:latin typeface="Verdana" panose="020B0604030504040204" pitchFamily="34" charset="0"/>
              </a:rPr>
              <a:t>Extremely subjective</a:t>
            </a:r>
          </a:p>
          <a:p>
            <a:pPr lvl="1"/>
            <a:r>
              <a:rPr lang="en-US" altLang="en-US" sz="2000">
                <a:latin typeface="Verdana" panose="020B0604030504040204" pitchFamily="34" charset="0"/>
              </a:rPr>
              <a:t>Structured professional judgment</a:t>
            </a:r>
          </a:p>
          <a:p>
            <a:pPr lvl="2"/>
            <a:r>
              <a:rPr lang="en-US" altLang="en-US" sz="2000">
                <a:latin typeface="Verdana" panose="020B0604030504040204" pitchFamily="34" charset="0"/>
              </a:rPr>
              <a:t>Clinical and actuarial approaches</a:t>
            </a:r>
          </a:p>
          <a:p>
            <a:pPr lvl="1"/>
            <a:r>
              <a:rPr lang="en-US" altLang="en-US" sz="2000">
                <a:latin typeface="Verdana" panose="020B0604030504040204" pitchFamily="34" charset="0"/>
              </a:rPr>
              <a:t>Some have argued they are racially biased</a:t>
            </a:r>
          </a:p>
          <a:p>
            <a:pPr lvl="1"/>
            <a:r>
              <a:rPr lang="en-US" altLang="en-US" sz="2000">
                <a:latin typeface="Verdana" panose="020B0604030504040204" pitchFamily="34" charset="0"/>
              </a:rPr>
              <a:t>Actuarial has best validity based on research</a:t>
            </a:r>
          </a:p>
          <a:p>
            <a:pPr lvl="2"/>
            <a:r>
              <a:rPr lang="en-US" altLang="en-US" sz="2000">
                <a:latin typeface="Verdana" panose="020B0604030504040204" pitchFamily="34" charset="0"/>
              </a:rPr>
              <a:t>Still lacking</a:t>
            </a:r>
          </a:p>
          <a:p>
            <a:r>
              <a:rPr lang="en-US" altLang="en-US" sz="2000">
                <a:latin typeface="Verdana" panose="020B0604030504040204" pitchFamily="34" charset="0"/>
              </a:rPr>
              <a:t>Best predictor of future violent behavior is past behavior regardless of mental health status</a:t>
            </a:r>
          </a:p>
          <a:p>
            <a:pPr lvl="4"/>
            <a:endParaRPr lang="en-US" altLang="en-US">
              <a:latin typeface="Verdana" panose="020B0604030504040204" pitchFamily="34" charset="0"/>
            </a:endParaRPr>
          </a:p>
        </p:txBody>
      </p:sp>
    </p:spTree>
  </p:cSld>
  <p:clrMapOvr>
    <a:masterClrMapping/>
  </p:clrMapOvr>
  <p:transition advTm="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485C577E-3F62-718F-9AAD-733FE187A3DA}"/>
              </a:ext>
            </a:extLst>
          </p:cNvPr>
          <p:cNvSpPr>
            <a:spLocks noGrp="1" noChangeArrowheads="1"/>
          </p:cNvSpPr>
          <p:nvPr>
            <p:ph type="title"/>
          </p:nvPr>
        </p:nvSpPr>
        <p:spPr/>
        <p:txBody>
          <a:bodyPr/>
          <a:lstStyle/>
          <a:p>
            <a:r>
              <a:rPr lang="en-US" altLang="en-US">
                <a:latin typeface="Verdana" panose="020B0604030504040204" pitchFamily="34" charset="0"/>
              </a:rPr>
              <a:t>Other Resources</a:t>
            </a:r>
          </a:p>
        </p:txBody>
      </p:sp>
      <p:sp>
        <p:nvSpPr>
          <p:cNvPr id="48130" name="Content Placeholder 2">
            <a:extLst>
              <a:ext uri="{FF2B5EF4-FFF2-40B4-BE49-F238E27FC236}">
                <a16:creationId xmlns:a16="http://schemas.microsoft.com/office/drawing/2014/main" id="{25B099C5-4A31-545D-BEA5-63D7D06A9EDF}"/>
              </a:ext>
            </a:extLst>
          </p:cNvPr>
          <p:cNvSpPr>
            <a:spLocks noGrp="1"/>
          </p:cNvSpPr>
          <p:nvPr>
            <p:ph idx="1"/>
          </p:nvPr>
        </p:nvSpPr>
        <p:spPr/>
        <p:txBody>
          <a:bodyPr/>
          <a:lstStyle/>
          <a:p>
            <a:pPr marL="0" indent="0">
              <a:buFont typeface="Times" panose="02020603050405020304" charset="0"/>
              <a:buNone/>
              <a:defRPr/>
            </a:pPr>
            <a:r>
              <a:rPr lang="en-US" altLang="en-US" sz="1400" dirty="0">
                <a:latin typeface="+mn-lt"/>
              </a:rPr>
              <a:t>Text:</a:t>
            </a:r>
          </a:p>
          <a:p>
            <a:pPr marL="0" indent="0">
              <a:buFont typeface="Times" panose="02020603050405020304" charset="0"/>
              <a:buNone/>
              <a:defRPr/>
            </a:pPr>
            <a:r>
              <a:rPr lang="en-US" altLang="en-US" sz="1400" dirty="0">
                <a:latin typeface="+mn-lt"/>
              </a:rPr>
              <a:t>Defining Mental Illness: Code of Virginia</a:t>
            </a:r>
            <a:r>
              <a:rPr lang="en-US" sz="1400" dirty="0">
                <a:latin typeface="+mn-lt"/>
              </a:rPr>
              <a:t>§ 37.2-100. Definitions (2011) </a:t>
            </a:r>
            <a:r>
              <a:rPr lang="en-US" sz="1400" dirty="0">
                <a:latin typeface="+mn-lt"/>
                <a:hlinkClick r:id="rId2"/>
              </a:rPr>
              <a:t>https://law.lis.virginia.gov/vacodefull/title37.2/chapter1/</a:t>
            </a:r>
            <a:r>
              <a:rPr lang="en-US" sz="1400" dirty="0">
                <a:latin typeface="+mn-lt"/>
              </a:rPr>
              <a:t>. </a:t>
            </a:r>
          </a:p>
          <a:p>
            <a:pPr marL="0" indent="0">
              <a:buFont typeface="Times" panose="02020603050405020304" charset="0"/>
              <a:buNone/>
              <a:defRPr/>
            </a:pPr>
            <a:r>
              <a:rPr lang="en-US" sz="1400" dirty="0">
                <a:latin typeface="Arial" panose="020B0604020202020204" pitchFamily="34" charset="0"/>
                <a:ea typeface="Times New Roman" panose="02020603050405020304" pitchFamily="18" charset="0"/>
              </a:rPr>
              <a:t> National Institute of Mental Health (NIMH). Mental Illness. (January 2022). </a:t>
            </a:r>
            <a:r>
              <a:rPr lang="en-US" sz="1400" u="sng" dirty="0">
                <a:solidFill>
                  <a:srgbClr val="0000FF"/>
                </a:solidFill>
                <a:latin typeface="Arial" panose="020B0604020202020204" pitchFamily="34" charset="0"/>
                <a:ea typeface="Times New Roman" panose="02020603050405020304" pitchFamily="18" charset="0"/>
                <a:hlinkClick r:id="rId3"/>
              </a:rPr>
              <a:t>https://www.nimh.nih.gov/health/statistics/mental-illness</a:t>
            </a:r>
            <a:endParaRPr lang="en-US" sz="1400" u="sng" dirty="0">
              <a:solidFill>
                <a:srgbClr val="0000FF"/>
              </a:solidFill>
              <a:latin typeface="Arial" panose="020B0604020202020204" pitchFamily="34" charset="0"/>
              <a:ea typeface="Times New Roman" panose="02020603050405020304" pitchFamily="18" charset="0"/>
            </a:endParaRPr>
          </a:p>
          <a:p>
            <a:pPr marL="0" indent="0">
              <a:buFont typeface="Times" panose="02020603050405020304" charset="0"/>
              <a:buNone/>
              <a:defRPr/>
            </a:pPr>
            <a:r>
              <a:rPr lang="en-US" sz="1400" dirty="0">
                <a:latin typeface="Arial" panose="020B0604020202020204" pitchFamily="34" charset="0"/>
                <a:ea typeface="Times New Roman" panose="02020603050405020304" pitchFamily="18" charset="0"/>
              </a:rPr>
              <a:t>Treatment Advocacy Center.  Serious Mental Illness Prevalence in Jails and Prisons.  (Sept 2016). </a:t>
            </a:r>
            <a:r>
              <a:rPr lang="en-US" sz="1400" u="sng" dirty="0">
                <a:solidFill>
                  <a:srgbClr val="0000FF"/>
                </a:solidFill>
                <a:latin typeface="Arial" panose="020B0604020202020204" pitchFamily="34" charset="0"/>
                <a:ea typeface="Times New Roman" panose="02020603050405020304" pitchFamily="18" charset="0"/>
                <a:hlinkClick r:id="rId4"/>
              </a:rPr>
              <a:t>https://www.treatmentadvocacycenter.org/evidence-and-research/learn-more-about/3695</a:t>
            </a:r>
            <a:endParaRPr lang="en-US" sz="1400" u="sng" dirty="0">
              <a:solidFill>
                <a:srgbClr val="0000FF"/>
              </a:solidFill>
              <a:latin typeface="Arial" panose="020B0604020202020204" pitchFamily="34" charset="0"/>
              <a:ea typeface="Times New Roman" panose="02020603050405020304" pitchFamily="18" charset="0"/>
            </a:endParaRPr>
          </a:p>
          <a:p>
            <a:pPr marL="0" indent="0">
              <a:buFont typeface="Times" panose="02020603050405020304" charset="0"/>
              <a:buNone/>
              <a:defRPr/>
            </a:pPr>
            <a:r>
              <a:rPr lang="en-US" sz="1400" dirty="0">
                <a:latin typeface="Arial" panose="020B0604020202020204" pitchFamily="34" charset="0"/>
                <a:ea typeface="Times New Roman" panose="02020603050405020304" pitchFamily="18" charset="0"/>
              </a:rPr>
              <a:t>DeAngelis, T. </a:t>
            </a:r>
            <a:r>
              <a:rPr lang="en-US" sz="1400" dirty="0">
                <a:solidFill>
                  <a:srgbClr val="444444"/>
                </a:solidFill>
                <a:latin typeface="+mn-lt"/>
              </a:rPr>
              <a:t>Mental illness and violence: Debunking myths, addressing realities. American Psychological Association. (2022) </a:t>
            </a:r>
            <a:r>
              <a:rPr lang="en-US" sz="1400" dirty="0">
                <a:solidFill>
                  <a:srgbClr val="444444"/>
                </a:solidFill>
                <a:latin typeface="+mn-lt"/>
                <a:hlinkClick r:id="rId5"/>
              </a:rPr>
              <a:t>https://www.apa.org/monitor/2021/04/ce-mental-illness</a:t>
            </a:r>
            <a:r>
              <a:rPr lang="en-US" sz="1400" dirty="0">
                <a:solidFill>
                  <a:srgbClr val="444444"/>
                </a:solidFill>
                <a:latin typeface="+mn-lt"/>
              </a:rPr>
              <a:t> </a:t>
            </a:r>
          </a:p>
          <a:p>
            <a:pPr marL="0" indent="0">
              <a:buFont typeface="Times" panose="02020603050405020304" charset="0"/>
              <a:buNone/>
              <a:defRPr/>
            </a:pPr>
            <a:r>
              <a:rPr lang="en-US" sz="1400" dirty="0">
                <a:latin typeface="+mn-lt"/>
                <a:hlinkClick r:id="rId6" tooltip="Thomas Fovet"/>
              </a:rPr>
              <a:t>Fovet</a:t>
            </a:r>
            <a:r>
              <a:rPr lang="en-US" sz="1400" dirty="0">
                <a:latin typeface="+mn-lt"/>
              </a:rPr>
              <a:t>, T. M, </a:t>
            </a:r>
            <a:r>
              <a:rPr lang="en-US" sz="1400" dirty="0">
                <a:latin typeface="+mn-lt"/>
                <a:hlinkClick r:id="rId6" tooltip="Pierre Alexis Geoffroy"/>
              </a:rPr>
              <a:t>Geoffroy</a:t>
            </a:r>
            <a:r>
              <a:rPr lang="en-US" sz="1400" dirty="0">
                <a:latin typeface="+mn-lt"/>
              </a:rPr>
              <a:t>, P, </a:t>
            </a:r>
            <a:r>
              <a:rPr lang="en-US" sz="1400" dirty="0">
                <a:latin typeface="+mn-lt"/>
                <a:hlinkClick r:id="rId6" tooltip="Guillaume Vaiva"/>
              </a:rPr>
              <a:t>Vaiva</a:t>
            </a:r>
            <a:r>
              <a:rPr lang="en-US" sz="1400" dirty="0">
                <a:latin typeface="+mn-lt"/>
              </a:rPr>
              <a:t>, G, </a:t>
            </a:r>
            <a:r>
              <a:rPr lang="en-US" sz="1400" dirty="0">
                <a:latin typeface="+mn-lt"/>
                <a:hlinkClick r:id="rId6" tooltip="Catherine Adins"/>
              </a:rPr>
              <a:t>Adins</a:t>
            </a:r>
            <a:r>
              <a:rPr lang="en-US" sz="1400" dirty="0">
                <a:latin typeface="+mn-lt"/>
              </a:rPr>
              <a:t>, C, </a:t>
            </a:r>
            <a:r>
              <a:rPr lang="en-US" sz="1400" dirty="0">
                <a:latin typeface="+mn-lt"/>
                <a:hlinkClick r:id="rId6" tooltip="Pierre Thomas"/>
              </a:rPr>
              <a:t>Thomas</a:t>
            </a:r>
            <a:r>
              <a:rPr lang="en-US" sz="1400" dirty="0">
                <a:latin typeface="+mn-lt"/>
              </a:rPr>
              <a:t>, P, </a:t>
            </a:r>
            <a:r>
              <a:rPr lang="en-US" sz="1400" dirty="0">
                <a:latin typeface="+mn-lt"/>
                <a:hlinkClick r:id="rId6" tooltip="Ali Amad"/>
              </a:rPr>
              <a:t>Amad</a:t>
            </a:r>
            <a:r>
              <a:rPr lang="en-US" sz="1400" dirty="0">
                <a:latin typeface="+mn-lt"/>
              </a:rPr>
              <a:t>, A. Individuals With Bipolar Disorder and Their Relationship With the Criminal Justice System: A Critical Review.  Psychiatry Online (2015) </a:t>
            </a:r>
            <a:r>
              <a:rPr lang="en-US" sz="1400" dirty="0">
                <a:latin typeface="+mn-lt"/>
                <a:hlinkClick r:id="rId6"/>
              </a:rPr>
              <a:t>https://ps.psychiatryonline.org/doi/10.1176/appi.ps.201400104</a:t>
            </a:r>
            <a:r>
              <a:rPr lang="en-US" sz="1400" dirty="0">
                <a:latin typeface="+mn-lt"/>
              </a:rPr>
              <a:t> </a:t>
            </a:r>
          </a:p>
          <a:p>
            <a:pPr marL="0" indent="0">
              <a:buFont typeface="Times" panose="02020603050405020304" charset="0"/>
              <a:buNone/>
              <a:defRPr/>
            </a:pPr>
            <a:r>
              <a:rPr lang="en-US" sz="1400" dirty="0">
                <a:latin typeface="+mn-lt"/>
              </a:rPr>
              <a:t>Depression linked to Violent Crime Study Finds. Department of Psychiatry University of Oxford. (2015) </a:t>
            </a:r>
            <a:r>
              <a:rPr lang="en-US" sz="1400" dirty="0">
                <a:latin typeface="+mn-lt"/>
                <a:hlinkClick r:id="rId7"/>
              </a:rPr>
              <a:t>htStps://www.psych.ox.ac.uk/news/depression-linked-to-violent-crime-study-finds</a:t>
            </a:r>
            <a:r>
              <a:rPr lang="en-US" sz="1400" dirty="0">
                <a:latin typeface="+mn-lt"/>
              </a:rPr>
              <a:t>  </a:t>
            </a:r>
          </a:p>
          <a:p>
            <a:pPr marL="0" indent="0">
              <a:buFont typeface="Times" panose="02020603050405020304" charset="0"/>
              <a:buNone/>
              <a:defRPr/>
            </a:pPr>
            <a:r>
              <a:rPr lang="en-US" sz="1400" dirty="0">
                <a:latin typeface="+mn-lt"/>
              </a:rPr>
              <a:t>Schizoaffective Disorder. Mayo Clinic. (2019) </a:t>
            </a:r>
            <a:r>
              <a:rPr lang="en-US" sz="1400" dirty="0">
                <a:latin typeface="+mn-lt"/>
                <a:hlinkClick r:id="rId8"/>
              </a:rPr>
              <a:t>https://www.mayoclinic.org/diseases-conditions/schizoaffective-disorder/symptoms-causes/syc-20354504</a:t>
            </a:r>
            <a:r>
              <a:rPr lang="en-US" sz="1400" dirty="0">
                <a:latin typeface="+mn-lt"/>
              </a:rPr>
              <a:t> </a:t>
            </a:r>
          </a:p>
          <a:p>
            <a:pPr marL="0" indent="0">
              <a:buFont typeface="Times" panose="02020603050405020304" charset="0"/>
              <a:buNone/>
              <a:defRPr/>
            </a:pPr>
            <a:r>
              <a:rPr lang="en-US" sz="1400" dirty="0">
                <a:latin typeface="+mn-lt"/>
              </a:rPr>
              <a:t>Schizotypal Disorder. Mayo Clinic. (2019) </a:t>
            </a:r>
            <a:r>
              <a:rPr lang="en-US" sz="1400" dirty="0">
                <a:latin typeface="+mn-lt"/>
                <a:hlinkClick r:id="rId9"/>
              </a:rPr>
              <a:t>https://www.mayoclinic.org/diseases-conditions/schizotypal-personality-disorder/symptoms-causes/syc-20353919</a:t>
            </a:r>
            <a:r>
              <a:rPr lang="en-US" sz="1400" dirty="0">
                <a:latin typeface="+mn-lt"/>
              </a:rPr>
              <a:t> </a:t>
            </a:r>
          </a:p>
        </p:txBody>
      </p:sp>
    </p:spTree>
  </p:cSld>
  <p:clrMapOvr>
    <a:masterClrMapping/>
  </p:clrMapOvr>
  <p:transition advTm="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0A23CBD5-3586-C47B-A78F-E9145FD87A35}"/>
              </a:ext>
            </a:extLst>
          </p:cNvPr>
          <p:cNvSpPr>
            <a:spLocks noGrp="1" noChangeArrowheads="1"/>
          </p:cNvSpPr>
          <p:nvPr>
            <p:ph type="title"/>
          </p:nvPr>
        </p:nvSpPr>
        <p:spPr/>
        <p:txBody>
          <a:bodyPr/>
          <a:lstStyle/>
          <a:p>
            <a:r>
              <a:rPr lang="en-US" altLang="en-US">
                <a:latin typeface="Verdana" panose="020B0604030504040204" pitchFamily="34" charset="0"/>
              </a:rPr>
              <a:t>Other Resources</a:t>
            </a:r>
          </a:p>
        </p:txBody>
      </p:sp>
      <p:sp>
        <p:nvSpPr>
          <p:cNvPr id="48130" name="Content Placeholder 2">
            <a:extLst>
              <a:ext uri="{FF2B5EF4-FFF2-40B4-BE49-F238E27FC236}">
                <a16:creationId xmlns:a16="http://schemas.microsoft.com/office/drawing/2014/main" id="{9CC119CD-2451-F2EB-B65E-10A4B95B64EE}"/>
              </a:ext>
            </a:extLst>
          </p:cNvPr>
          <p:cNvSpPr>
            <a:spLocks noGrp="1"/>
          </p:cNvSpPr>
          <p:nvPr>
            <p:ph idx="1"/>
          </p:nvPr>
        </p:nvSpPr>
        <p:spPr/>
        <p:txBody>
          <a:bodyPr/>
          <a:lstStyle/>
          <a:p>
            <a:pPr marL="0" indent="0">
              <a:buFont typeface="Times" panose="02020603050405020304" charset="0"/>
              <a:buNone/>
              <a:defRPr/>
            </a:pPr>
            <a:r>
              <a:rPr lang="en-US" altLang="en-US" sz="1400" dirty="0">
                <a:latin typeface="+mn-lt"/>
              </a:rPr>
              <a:t>Text:</a:t>
            </a:r>
          </a:p>
          <a:p>
            <a:pPr marL="0" indent="0">
              <a:buFont typeface="Times" panose="02020603050405020304" charset="0"/>
              <a:buNone/>
              <a:defRPr/>
            </a:pPr>
            <a:r>
              <a:rPr lang="en-US" altLang="en-US" sz="1400" dirty="0">
                <a:latin typeface="+mn-lt"/>
              </a:rPr>
              <a:t>Mayo Clinic. Schizoid Personality Disorder. (2019) </a:t>
            </a:r>
            <a:r>
              <a:rPr lang="en-US" altLang="en-US" sz="1400" dirty="0">
                <a:latin typeface="+mn-lt"/>
                <a:hlinkClick r:id="rId2"/>
              </a:rPr>
              <a:t>https://www.mayoclinic.org/diseases-conditions/schizoid-personality-disorder/symptoms-causes/syc-20354414</a:t>
            </a:r>
            <a:r>
              <a:rPr lang="en-US" altLang="en-US" sz="1400" dirty="0">
                <a:latin typeface="+mn-lt"/>
              </a:rPr>
              <a:t> </a:t>
            </a:r>
          </a:p>
          <a:p>
            <a:pPr marL="0" indent="0">
              <a:buFont typeface="Times" panose="02020603050405020304" charset="0"/>
              <a:buNone/>
              <a:defRPr/>
            </a:pPr>
            <a:r>
              <a:rPr lang="en-US" altLang="en-US" sz="1400" dirty="0">
                <a:latin typeface="+mn-lt"/>
              </a:rPr>
              <a:t>United States Supreme Court, Kahler v. Kansas, Oyez. (2020) </a:t>
            </a:r>
            <a:r>
              <a:rPr lang="en-US" altLang="en-US" sz="1400" dirty="0">
                <a:latin typeface="+mn-lt"/>
                <a:hlinkClick r:id="rId3"/>
              </a:rPr>
              <a:t>https://www.oyez.org/cases/2019/18-6135</a:t>
            </a:r>
            <a:r>
              <a:rPr lang="en-US" altLang="en-US" sz="1400" dirty="0">
                <a:latin typeface="+mn-lt"/>
              </a:rPr>
              <a:t> </a:t>
            </a:r>
          </a:p>
          <a:p>
            <a:pPr marL="0" indent="0">
              <a:buFont typeface="Times" panose="02020603050405020304" charset="0"/>
              <a:buNone/>
              <a:defRPr/>
            </a:pPr>
            <a:r>
              <a:rPr lang="en-US" altLang="en-US" sz="1400" dirty="0">
                <a:latin typeface="+mn-lt"/>
              </a:rPr>
              <a:t>Virginia Department of Behavioral Health &amp; Developmental Services. Insanity Defense and NGRI Finding.(2022)  </a:t>
            </a:r>
            <a:r>
              <a:rPr lang="en-US" altLang="en-US" sz="1400" dirty="0">
                <a:latin typeface="+mn-lt"/>
                <a:hlinkClick r:id="rId4"/>
              </a:rPr>
              <a:t>https://dbhds.virginia.gov/wp-content/uploads/2022/09/Section-1-The-Insanity-Defense-Insanity-Finding.pdf</a:t>
            </a:r>
            <a:r>
              <a:rPr lang="en-US" altLang="en-US" sz="1400" dirty="0">
                <a:latin typeface="+mn-lt"/>
              </a:rPr>
              <a:t> </a:t>
            </a:r>
          </a:p>
          <a:p>
            <a:pPr marL="0" indent="0">
              <a:buFont typeface="Times" panose="02020603050405020304" charset="0"/>
              <a:buNone/>
              <a:defRPr/>
            </a:pPr>
            <a:r>
              <a:rPr lang="en-US" altLang="en-US" sz="1400" dirty="0">
                <a:latin typeface="+mn-lt"/>
              </a:rPr>
              <a:t>HG Legal. Insanity Defenses. (2023) </a:t>
            </a:r>
            <a:r>
              <a:rPr lang="en-US" altLang="en-US" sz="1400" dirty="0">
                <a:latin typeface="+mn-lt"/>
                <a:hlinkClick r:id="rId5"/>
              </a:rPr>
              <a:t>https://www.hg.org/legal-articles/legally-insane-the-insanity-defense-34143</a:t>
            </a:r>
            <a:r>
              <a:rPr lang="en-US" altLang="en-US" sz="1400" dirty="0">
                <a:latin typeface="+mn-lt"/>
              </a:rPr>
              <a:t> </a:t>
            </a:r>
          </a:p>
          <a:p>
            <a:pPr marL="0" indent="0">
              <a:buFont typeface="Times" panose="02020603050405020304" charset="0"/>
              <a:buNone/>
              <a:defRPr/>
            </a:pPr>
            <a:r>
              <a:rPr lang="en-US" altLang="en-US" sz="1400" dirty="0">
                <a:latin typeface="+mn-lt"/>
              </a:rPr>
              <a:t>Code of Virginia </a:t>
            </a:r>
            <a:r>
              <a:rPr lang="en-US" sz="1400" dirty="0">
                <a:solidFill>
                  <a:srgbClr val="444444"/>
                </a:solidFill>
                <a:latin typeface="+mn-lt"/>
              </a:rPr>
              <a:t>§ 54.1-2400.1 (B) Mental Health Service Providers Duty to Protect 3</a:t>
            </a:r>
            <a:r>
              <a:rPr lang="en-US" sz="1400" baseline="30000" dirty="0">
                <a:solidFill>
                  <a:srgbClr val="444444"/>
                </a:solidFill>
                <a:latin typeface="+mn-lt"/>
              </a:rPr>
              <a:t>rd</a:t>
            </a:r>
            <a:r>
              <a:rPr lang="en-US" sz="1400" dirty="0">
                <a:solidFill>
                  <a:srgbClr val="444444"/>
                </a:solidFill>
                <a:latin typeface="+mn-lt"/>
              </a:rPr>
              <a:t> Parties. </a:t>
            </a:r>
            <a:r>
              <a:rPr lang="en-US" sz="1400" dirty="0">
                <a:solidFill>
                  <a:srgbClr val="444444"/>
                </a:solidFill>
                <a:latin typeface="+mn-lt"/>
                <a:hlinkClick r:id="rId6"/>
              </a:rPr>
              <a:t>https://law.lis.virginia.gov/vacode/title54.1/chapter24/section54.1-2400.1/</a:t>
            </a:r>
            <a:r>
              <a:rPr lang="en-US" sz="1400" dirty="0">
                <a:solidFill>
                  <a:srgbClr val="444444"/>
                </a:solidFill>
                <a:latin typeface="+mn-lt"/>
              </a:rPr>
              <a:t> </a:t>
            </a:r>
            <a:endParaRPr lang="en-US" altLang="en-US" sz="1400" dirty="0">
              <a:latin typeface="+mn-lt"/>
            </a:endParaRPr>
          </a:p>
          <a:p>
            <a:pPr marL="0" indent="0">
              <a:buFont typeface="Times" panose="02020603050405020304" charset="0"/>
              <a:buNone/>
              <a:defRPr/>
            </a:pPr>
            <a:endParaRPr lang="en-US" altLang="en-US" sz="1400" dirty="0">
              <a:latin typeface="+mn-lt"/>
            </a:endParaRPr>
          </a:p>
          <a:p>
            <a:pPr marL="0" indent="0">
              <a:buFont typeface="Times" panose="02020603050405020304" charset="0"/>
              <a:buNone/>
              <a:defRPr/>
            </a:pPr>
            <a:r>
              <a:rPr lang="en-US" altLang="en-US" sz="1400" dirty="0">
                <a:latin typeface="+mn-lt"/>
              </a:rPr>
              <a:t> </a:t>
            </a:r>
          </a:p>
        </p:txBody>
      </p:sp>
    </p:spTree>
  </p:cSld>
  <p:clrMapOvr>
    <a:masterClrMapping/>
  </p:clrMapOvr>
  <p:transition advTm="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4E4B4E34-3C73-6CF7-51E6-D6724A988746}"/>
              </a:ext>
            </a:extLst>
          </p:cNvPr>
          <p:cNvSpPr>
            <a:spLocks noGrp="1" noChangeArrowheads="1"/>
          </p:cNvSpPr>
          <p:nvPr>
            <p:ph type="title"/>
          </p:nvPr>
        </p:nvSpPr>
        <p:spPr/>
        <p:txBody>
          <a:bodyPr/>
          <a:lstStyle/>
          <a:p>
            <a:r>
              <a:rPr lang="en-US" altLang="en-US">
                <a:latin typeface="Verdana" panose="020B0604030504040204" pitchFamily="34" charset="0"/>
              </a:rPr>
              <a:t>Other Resources</a:t>
            </a:r>
          </a:p>
        </p:txBody>
      </p:sp>
      <p:sp>
        <p:nvSpPr>
          <p:cNvPr id="48130" name="Content Placeholder 2">
            <a:extLst>
              <a:ext uri="{FF2B5EF4-FFF2-40B4-BE49-F238E27FC236}">
                <a16:creationId xmlns:a16="http://schemas.microsoft.com/office/drawing/2014/main" id="{31CAEBE2-401A-F155-962B-84711A2614C5}"/>
              </a:ext>
            </a:extLst>
          </p:cNvPr>
          <p:cNvSpPr>
            <a:spLocks noGrp="1"/>
          </p:cNvSpPr>
          <p:nvPr>
            <p:ph idx="1"/>
          </p:nvPr>
        </p:nvSpPr>
        <p:spPr/>
        <p:txBody>
          <a:bodyPr/>
          <a:lstStyle/>
          <a:p>
            <a:pPr marL="0" indent="0">
              <a:buFont typeface="Times" panose="02020603050405020304" charset="0"/>
              <a:buNone/>
              <a:defRPr/>
            </a:pPr>
            <a:r>
              <a:rPr lang="en-US" altLang="en-US" sz="1400" dirty="0">
                <a:latin typeface="+mn-lt"/>
              </a:rPr>
              <a:t>Video:</a:t>
            </a:r>
          </a:p>
          <a:p>
            <a:pPr marL="0" indent="0">
              <a:buFont typeface="Times" panose="02020603050405020304" charset="0"/>
              <a:buNone/>
              <a:defRPr/>
            </a:pPr>
            <a:r>
              <a:rPr lang="en-US" altLang="en-US" sz="1400" dirty="0">
                <a:latin typeface="+mn-lt"/>
              </a:rPr>
              <a:t>Startling Number of Mental Patients Behind Bars in US. (2016) BBC News. </a:t>
            </a:r>
            <a:r>
              <a:rPr lang="en-US" altLang="en-US" sz="1400" dirty="0">
                <a:latin typeface="+mn-lt"/>
                <a:hlinkClick r:id="rId2"/>
              </a:rPr>
              <a:t>https://www.youtube.com/watch?v=OT3ZlaVOhrc</a:t>
            </a:r>
            <a:r>
              <a:rPr lang="en-US" altLang="en-US" sz="1400" dirty="0">
                <a:latin typeface="+mn-lt"/>
              </a:rPr>
              <a:t> </a:t>
            </a:r>
          </a:p>
          <a:p>
            <a:pPr marL="0" indent="0">
              <a:buFont typeface="Times" panose="02020603050405020304" charset="0"/>
              <a:buNone/>
              <a:defRPr/>
            </a:pPr>
            <a:endParaRPr lang="en-US" altLang="en-US" sz="1400" dirty="0">
              <a:latin typeface="+mn-lt"/>
            </a:endParaRPr>
          </a:p>
          <a:p>
            <a:pPr marL="0" indent="0">
              <a:buFont typeface="Times" panose="02020603050405020304" charset="0"/>
              <a:buNone/>
              <a:defRPr/>
            </a:pPr>
            <a:r>
              <a:rPr lang="en-US" altLang="en-US" sz="1400" dirty="0">
                <a:latin typeface="+mn-lt"/>
              </a:rPr>
              <a:t>What does it Mean to be Criminally Insane? (2021) Infographics. </a:t>
            </a:r>
            <a:r>
              <a:rPr lang="en-US" altLang="en-US" sz="1400" dirty="0">
                <a:latin typeface="+mn-lt"/>
                <a:hlinkClick r:id="rId3"/>
              </a:rPr>
              <a:t>https://www.youtube.com/watch?v=UzGnD9sE0A4</a:t>
            </a:r>
            <a:r>
              <a:rPr lang="en-US" altLang="en-US" sz="1400" dirty="0">
                <a:latin typeface="+mn-lt"/>
              </a:rPr>
              <a:t> </a:t>
            </a:r>
          </a:p>
          <a:p>
            <a:pPr marL="0" indent="0">
              <a:buFont typeface="Times" panose="02020603050405020304" charset="0"/>
              <a:buNone/>
              <a:defRPr/>
            </a:pPr>
            <a:endParaRPr lang="en-US" altLang="en-US" sz="1400" dirty="0">
              <a:latin typeface="+mn-lt"/>
            </a:endParaRPr>
          </a:p>
          <a:p>
            <a:pPr marL="0" indent="0">
              <a:buFont typeface="Times" panose="02020603050405020304" charset="0"/>
              <a:buNone/>
              <a:defRPr/>
            </a:pPr>
            <a:r>
              <a:rPr lang="en-US" altLang="en-US" sz="1400" dirty="0">
                <a:latin typeface="+mn-lt"/>
              </a:rPr>
              <a:t>Mental Disorders and Violence. (2018) Dr. Grande </a:t>
            </a:r>
            <a:r>
              <a:rPr lang="en-US" altLang="en-US" sz="1400" dirty="0">
                <a:latin typeface="+mn-lt"/>
                <a:hlinkClick r:id="rId4"/>
              </a:rPr>
              <a:t>https://www.youtube.com/watch?v=MjGNleUGtfo</a:t>
            </a:r>
            <a:endParaRPr lang="en-US" altLang="en-US" sz="1400" dirty="0">
              <a:latin typeface="+mn-lt"/>
            </a:endParaRPr>
          </a:p>
          <a:p>
            <a:pPr marL="0" indent="0">
              <a:buFont typeface="Times" panose="02020603050405020304" charset="0"/>
              <a:buNone/>
              <a:defRPr/>
            </a:pPr>
            <a:r>
              <a:rPr lang="en-US" altLang="en-US" sz="1400" dirty="0">
                <a:latin typeface="+mn-lt"/>
              </a:rPr>
              <a:t>Sprouts (2024) Borderline Personality Disorder. </a:t>
            </a:r>
            <a:r>
              <a:rPr lang="en-US" altLang="en-US" sz="1400" dirty="0">
                <a:latin typeface="+mn-lt"/>
                <a:hlinkClick r:id="rId5"/>
              </a:rPr>
              <a:t>https://www.youtube.com/watch?v=JYSX88h-qIc</a:t>
            </a:r>
            <a:r>
              <a:rPr lang="en-US" altLang="en-US" sz="1400" dirty="0">
                <a:latin typeface="+mn-lt"/>
              </a:rPr>
              <a:t> </a:t>
            </a:r>
          </a:p>
          <a:p>
            <a:pPr marL="0" indent="0">
              <a:buFont typeface="Times" panose="02020603050405020304" charset="0"/>
              <a:buNone/>
              <a:defRPr/>
            </a:pPr>
            <a:r>
              <a:rPr lang="en-US" altLang="en-US" sz="1400" dirty="0">
                <a:latin typeface="+mn-lt"/>
              </a:rPr>
              <a:t> </a:t>
            </a:r>
          </a:p>
        </p:txBody>
      </p:sp>
    </p:spTree>
  </p:cSld>
  <p:clrMapOvr>
    <a:masterClrMapping/>
  </p:clrMapOvr>
  <p:transition advTm="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18B57FC9-3CCB-7C03-A483-C7D5DC10DCD4}"/>
              </a:ext>
            </a:extLst>
          </p:cNvPr>
          <p:cNvSpPr>
            <a:spLocks noGrp="1"/>
          </p:cNvSpPr>
          <p:nvPr>
            <p:ph type="title"/>
          </p:nvPr>
        </p:nvSpPr>
        <p:spPr/>
        <p:txBody>
          <a:bodyPr/>
          <a:lstStyle/>
          <a:p>
            <a:pPr>
              <a:defRPr/>
            </a:pPr>
            <a:r>
              <a:rPr lang="en-US" altLang="en-US" sz="3600" dirty="0">
                <a:solidFill>
                  <a:schemeClr val="bg1"/>
                </a:solidFill>
                <a:latin typeface="Verdana" panose="020B0604030504040204" pitchFamily="34" charset="0"/>
              </a:rPr>
              <a:t>Defining Mental Illness: </a:t>
            </a:r>
            <a:r>
              <a:rPr lang="en-US" altLang="en-US" sz="3600" dirty="0">
                <a:solidFill>
                  <a:schemeClr val="bg1"/>
                </a:solidFill>
                <a:latin typeface="+mj-lt"/>
              </a:rPr>
              <a:t>Code of Virginia</a:t>
            </a:r>
            <a:br>
              <a:rPr lang="en-US" altLang="en-US" sz="3600" dirty="0">
                <a:solidFill>
                  <a:schemeClr val="bg1"/>
                </a:solidFill>
                <a:latin typeface="+mj-lt"/>
              </a:rPr>
            </a:br>
            <a:r>
              <a:rPr lang="en-US" sz="3600" dirty="0">
                <a:solidFill>
                  <a:schemeClr val="bg1"/>
                </a:solidFill>
                <a:latin typeface="+mj-lt"/>
              </a:rPr>
              <a:t>	§ 37.2-100. Definitions</a:t>
            </a:r>
            <a:endParaRPr lang="en-US" altLang="en-US" sz="3600" dirty="0">
              <a:latin typeface="Verdana" panose="020B0604030504040204" pitchFamily="34" charset="0"/>
            </a:endParaRPr>
          </a:p>
        </p:txBody>
      </p:sp>
      <p:sp>
        <p:nvSpPr>
          <p:cNvPr id="10242" name="Content Placeholder 2">
            <a:extLst>
              <a:ext uri="{FF2B5EF4-FFF2-40B4-BE49-F238E27FC236}">
                <a16:creationId xmlns:a16="http://schemas.microsoft.com/office/drawing/2014/main" id="{2783B98D-823A-E1E6-FB06-72B1D57AB9BF}"/>
              </a:ext>
            </a:extLst>
          </p:cNvPr>
          <p:cNvSpPr>
            <a:spLocks noGrp="1"/>
          </p:cNvSpPr>
          <p:nvPr>
            <p:ph idx="1"/>
          </p:nvPr>
        </p:nvSpPr>
        <p:spPr/>
        <p:txBody>
          <a:bodyPr/>
          <a:lstStyle/>
          <a:p>
            <a:pPr>
              <a:defRPr/>
            </a:pPr>
            <a:r>
              <a:rPr lang="en-US" sz="2400" dirty="0">
                <a:solidFill>
                  <a:srgbClr val="444444"/>
                </a:solidFill>
                <a:latin typeface="+mn-lt"/>
              </a:rPr>
              <a:t>"Intellectual disability" means a disability, originating before the age of 18 years, characterized concurrently by (</a:t>
            </a:r>
            <a:r>
              <a:rPr lang="en-US" sz="2400" dirty="0" err="1">
                <a:solidFill>
                  <a:srgbClr val="444444"/>
                </a:solidFill>
                <a:latin typeface="+mn-lt"/>
              </a:rPr>
              <a:t>i</a:t>
            </a:r>
            <a:r>
              <a:rPr lang="en-US" sz="2400" dirty="0">
                <a:solidFill>
                  <a:srgbClr val="444444"/>
                </a:solidFill>
                <a:latin typeface="+mn-lt"/>
              </a:rPr>
              <a:t>) significant subaverage intellectual functioning as demonstrated by performance on a standardized measure of intellectual functioning, administered in conformity with accepted professional practice, that is at least two standard deviations below the mean and (ii) significant limitations in adaptive behavior as expressed in conceptual, social, and practical adaptive skills.</a:t>
            </a:r>
            <a:endParaRPr lang="en-US" altLang="en-US" sz="2400" dirty="0">
              <a:latin typeface="+mn-lt"/>
            </a:endParaRPr>
          </a:p>
        </p:txBody>
      </p:sp>
    </p:spTree>
  </p:cSld>
  <p:clrMapOvr>
    <a:masterClrMapping/>
  </p:clrMapOvr>
  <p:transition advTm="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A86C2601-02E5-FDE0-6C57-92637F0629C7}"/>
              </a:ext>
            </a:extLst>
          </p:cNvPr>
          <p:cNvSpPr>
            <a:spLocks noGrp="1" noChangeArrowheads="1"/>
          </p:cNvSpPr>
          <p:nvPr>
            <p:ph type="title"/>
          </p:nvPr>
        </p:nvSpPr>
        <p:spPr/>
        <p:txBody>
          <a:bodyPr/>
          <a:lstStyle/>
          <a:p>
            <a:r>
              <a:rPr lang="en-US" altLang="en-US">
                <a:latin typeface="Verdana" panose="020B0604030504040204" pitchFamily="34" charset="0"/>
              </a:rPr>
              <a:t>Diagnosing Mental Illness</a:t>
            </a:r>
          </a:p>
        </p:txBody>
      </p:sp>
      <p:sp>
        <p:nvSpPr>
          <p:cNvPr id="11266" name="Content Placeholder 2">
            <a:extLst>
              <a:ext uri="{FF2B5EF4-FFF2-40B4-BE49-F238E27FC236}">
                <a16:creationId xmlns:a16="http://schemas.microsoft.com/office/drawing/2014/main" id="{87CB4EE2-1283-F56A-FD18-68E26A4C8645}"/>
              </a:ext>
            </a:extLst>
          </p:cNvPr>
          <p:cNvSpPr>
            <a:spLocks noGrp="1"/>
          </p:cNvSpPr>
          <p:nvPr>
            <p:ph idx="1"/>
          </p:nvPr>
        </p:nvSpPr>
        <p:spPr/>
        <p:txBody>
          <a:bodyPr/>
          <a:lstStyle/>
          <a:p>
            <a:pPr>
              <a:defRPr/>
            </a:pPr>
            <a:r>
              <a:rPr lang="en-US" altLang="en-US" sz="2600" dirty="0">
                <a:latin typeface="Verdana" panose="020B0604030504040204" pitchFamily="34" charset="0"/>
              </a:rPr>
              <a:t>The Diagnostic and Statistical Manual for Mental Disorders, 5</a:t>
            </a:r>
            <a:r>
              <a:rPr lang="en-US" altLang="en-US" sz="2600" baseline="30000" dirty="0">
                <a:latin typeface="Verdana" panose="020B0604030504040204" pitchFamily="34" charset="0"/>
              </a:rPr>
              <a:t>th</a:t>
            </a:r>
            <a:r>
              <a:rPr lang="en-US" altLang="en-US" sz="2600" dirty="0">
                <a:latin typeface="Verdana" panose="020B0604030504040204" pitchFamily="34" charset="0"/>
              </a:rPr>
              <a:t> Edition. </a:t>
            </a:r>
          </a:p>
          <a:p>
            <a:pPr marL="0" indent="0">
              <a:buFont typeface="Times" panose="02020603050405020304" charset="0"/>
              <a:buNone/>
              <a:defRPr/>
            </a:pPr>
            <a:r>
              <a:rPr lang="en-US" altLang="en-US" sz="2600" dirty="0">
                <a:latin typeface="Verdana" panose="020B0604030504040204" pitchFamily="34" charset="0"/>
              </a:rPr>
              <a:t>	(DSM 5)</a:t>
            </a:r>
          </a:p>
          <a:p>
            <a:pPr lvl="1">
              <a:defRPr/>
            </a:pPr>
            <a:r>
              <a:rPr lang="en-US" altLang="en-US" sz="2600" dirty="0">
                <a:latin typeface="Verdana" panose="020B0604030504040204" pitchFamily="34" charset="0"/>
              </a:rPr>
              <a:t>The guidebook for clinicians seeking to define and diagnose specific mental disorders</a:t>
            </a:r>
          </a:p>
          <a:p>
            <a:pPr lvl="1">
              <a:defRPr/>
            </a:pPr>
            <a:r>
              <a:rPr lang="en-US" altLang="en-US" sz="2600" dirty="0">
                <a:latin typeface="Verdana" panose="020B0604030504040204" pitchFamily="34" charset="0"/>
              </a:rPr>
              <a:t>Published in 2013 with a Text Revision published in 2022 (DSM 5-TR)</a:t>
            </a:r>
          </a:p>
          <a:p>
            <a:pPr lvl="1">
              <a:defRPr/>
            </a:pPr>
            <a:r>
              <a:rPr lang="en-US" altLang="en-US" sz="2600" dirty="0">
                <a:latin typeface="Verdana" panose="020B0604030504040204" pitchFamily="34" charset="0"/>
              </a:rPr>
              <a:t>American Psychiatric Association</a:t>
            </a:r>
          </a:p>
          <a:p>
            <a:pPr lvl="2">
              <a:defRPr/>
            </a:pPr>
            <a:r>
              <a:rPr lang="en-US" altLang="en-US" dirty="0">
                <a:latin typeface="Verdana" panose="020B0604030504040204" pitchFamily="34" charset="0"/>
              </a:rPr>
              <a:t>But all mental health professions use it</a:t>
            </a:r>
          </a:p>
        </p:txBody>
      </p:sp>
      <p:pic>
        <p:nvPicPr>
          <p:cNvPr id="13315" name="Picture 1" descr="A blue sign with white text&#10;&#10;Description automatically generated with low confidence">
            <a:extLst>
              <a:ext uri="{FF2B5EF4-FFF2-40B4-BE49-F238E27FC236}">
                <a16:creationId xmlns:a16="http://schemas.microsoft.com/office/drawing/2014/main" id="{BA46E9DA-3DA1-E583-1810-C199937C99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057400"/>
            <a:ext cx="838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5877C0CE-C26F-EB20-E7AC-141638B52035}"/>
              </a:ext>
            </a:extLst>
          </p:cNvPr>
          <p:cNvSpPr>
            <a:spLocks noGrp="1" noChangeArrowheads="1"/>
          </p:cNvSpPr>
          <p:nvPr>
            <p:ph type="title"/>
          </p:nvPr>
        </p:nvSpPr>
        <p:spPr/>
        <p:txBody>
          <a:bodyPr/>
          <a:lstStyle/>
          <a:p>
            <a:r>
              <a:rPr lang="en-US" altLang="en-US">
                <a:latin typeface="Verdana" panose="020B0604030504040204" pitchFamily="34" charset="0"/>
              </a:rPr>
              <a:t>Mental Illness and the Criminal Justice System </a:t>
            </a:r>
            <a:r>
              <a:rPr lang="en-US" altLang="en-US" sz="1600">
                <a:latin typeface="Verdana" panose="020B0604030504040204" pitchFamily="34" charset="0"/>
              </a:rPr>
              <a:t>(3:15)</a:t>
            </a:r>
          </a:p>
        </p:txBody>
      </p:sp>
      <p:pic>
        <p:nvPicPr>
          <p:cNvPr id="2" name="OT3ZlaVOhrc?feature=oembed" descr="Startling number of mental patients behind bars in US - BBC News">
            <a:hlinkClick r:id="" action="ppaction://media"/>
            <a:extLst>
              <a:ext uri="{FF2B5EF4-FFF2-40B4-BE49-F238E27FC236}">
                <a16:creationId xmlns:a16="http://schemas.microsoft.com/office/drawing/2014/main" id="{FCE72E41-AB0C-5513-F2B5-F94385FDA39A}"/>
              </a:ext>
            </a:extLst>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1555750" y="1600200"/>
            <a:ext cx="6034088" cy="4525963"/>
          </a:xfrm>
        </p:spPr>
      </p:pic>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228D69C6-6953-0B95-464D-18F3A519322D}"/>
              </a:ext>
            </a:extLst>
          </p:cNvPr>
          <p:cNvSpPr>
            <a:spLocks noGrp="1" noChangeArrowheads="1"/>
          </p:cNvSpPr>
          <p:nvPr>
            <p:ph type="title"/>
          </p:nvPr>
        </p:nvSpPr>
        <p:spPr/>
        <p:txBody>
          <a:bodyPr/>
          <a:lstStyle/>
          <a:p>
            <a:r>
              <a:rPr lang="en-US" altLang="en-US">
                <a:latin typeface="Verdana" panose="020B0604030504040204" pitchFamily="34" charset="0"/>
              </a:rPr>
              <a:t>Mental Illness &amp; Crime</a:t>
            </a:r>
          </a:p>
        </p:txBody>
      </p:sp>
      <p:sp>
        <p:nvSpPr>
          <p:cNvPr id="53250" name="Content Placeholder 2">
            <a:extLst>
              <a:ext uri="{FF2B5EF4-FFF2-40B4-BE49-F238E27FC236}">
                <a16:creationId xmlns:a16="http://schemas.microsoft.com/office/drawing/2014/main" id="{E3343BD7-8D42-3072-2CD5-5A0656F9F68E}"/>
              </a:ext>
            </a:extLst>
          </p:cNvPr>
          <p:cNvSpPr>
            <a:spLocks noGrp="1" noChangeArrowheads="1"/>
          </p:cNvSpPr>
          <p:nvPr>
            <p:ph idx="1"/>
          </p:nvPr>
        </p:nvSpPr>
        <p:spPr/>
        <p:txBody>
          <a:bodyPr/>
          <a:lstStyle/>
          <a:p>
            <a:pPr marL="571500" indent="0">
              <a:lnSpc>
                <a:spcPct val="115000"/>
              </a:lnSpc>
              <a:spcBef>
                <a:spcPts val="0"/>
              </a:spcBef>
              <a:spcAft>
                <a:spcPts val="0"/>
              </a:spcAft>
              <a:buFont typeface="Times" panose="02020603050405020304" charset="0"/>
              <a:buNone/>
              <a:defRPr/>
            </a:pPr>
            <a:r>
              <a:rPr lang="en-US" sz="2400" dirty="0">
                <a:latin typeface="+mn-lt"/>
                <a:ea typeface="Times New Roman" panose="02020603050405020304" pitchFamily="18" charset="0"/>
              </a:rPr>
              <a:t>Mental illnesses are common in the United States. Nearly one in five U.S. adults live with a mental illness (52.9 million in 2020).  Some of these illnesses are severe and some are less severe.  </a:t>
            </a:r>
            <a:r>
              <a:rPr lang="en-US" sz="1400" dirty="0">
                <a:latin typeface="+mn-lt"/>
                <a:ea typeface="Times New Roman" panose="02020603050405020304" pitchFamily="18" charset="0"/>
              </a:rPr>
              <a:t>(NIMH, 2022) </a:t>
            </a:r>
          </a:p>
          <a:p>
            <a:pPr marL="571500" indent="0">
              <a:lnSpc>
                <a:spcPct val="115000"/>
              </a:lnSpc>
              <a:spcBef>
                <a:spcPts val="0"/>
              </a:spcBef>
              <a:spcAft>
                <a:spcPts val="0"/>
              </a:spcAft>
              <a:buFont typeface="Times" panose="02020603050405020304" charset="0"/>
              <a:buNone/>
              <a:defRPr/>
            </a:pPr>
            <a:endParaRPr lang="en-US" sz="2400" dirty="0">
              <a:latin typeface="+mn-lt"/>
              <a:ea typeface="Times New Roman" panose="02020603050405020304" pitchFamily="18" charset="0"/>
            </a:endParaRPr>
          </a:p>
          <a:p>
            <a:pPr marL="571500" indent="0">
              <a:lnSpc>
                <a:spcPct val="115000"/>
              </a:lnSpc>
              <a:spcBef>
                <a:spcPts val="0"/>
              </a:spcBef>
              <a:spcAft>
                <a:spcPts val="0"/>
              </a:spcAft>
              <a:buFont typeface="Times" panose="02020603050405020304" charset="0"/>
              <a:buNone/>
              <a:defRPr/>
            </a:pPr>
            <a:r>
              <a:rPr lang="en-US" sz="2400" dirty="0">
                <a:latin typeface="+mn-lt"/>
                <a:ea typeface="Times New Roman" panose="02020603050405020304" pitchFamily="18" charset="0"/>
              </a:rPr>
              <a:t>NIMH defines Serious Mental Illness as, “a mental, behavioral, or emotional disorder resulting in serious functional impairment, which </a:t>
            </a:r>
            <a:r>
              <a:rPr lang="en-US" sz="2400" u="sng" dirty="0">
                <a:latin typeface="+mn-lt"/>
                <a:ea typeface="Times New Roman" panose="02020603050405020304" pitchFamily="18" charset="0"/>
              </a:rPr>
              <a:t>substantially interferes</a:t>
            </a:r>
            <a:r>
              <a:rPr lang="en-US" sz="2400" dirty="0">
                <a:latin typeface="+mn-lt"/>
                <a:ea typeface="Times New Roman" panose="02020603050405020304" pitchFamily="18" charset="0"/>
              </a:rPr>
              <a:t> with or limits one or more major life activities.”</a:t>
            </a:r>
            <a:r>
              <a:rPr lang="en-US" sz="2400" dirty="0">
                <a:latin typeface="+mn-lt"/>
              </a:rPr>
              <a:t> </a:t>
            </a:r>
            <a:r>
              <a:rPr lang="en-US" sz="1400" dirty="0">
                <a:latin typeface="+mn-lt"/>
                <a:ea typeface="Times New Roman" panose="02020603050405020304" pitchFamily="18" charset="0"/>
              </a:rPr>
              <a:t>(NIMH, 2022) </a:t>
            </a:r>
            <a:endParaRPr lang="en-US" sz="1400" dirty="0">
              <a:latin typeface="+mn-lt"/>
            </a:endParaRPr>
          </a:p>
          <a:p>
            <a:pPr marL="571500" indent="0">
              <a:lnSpc>
                <a:spcPct val="115000"/>
              </a:lnSpc>
              <a:spcBef>
                <a:spcPts val="0"/>
              </a:spcBef>
              <a:spcAft>
                <a:spcPts val="0"/>
              </a:spcAft>
              <a:buFont typeface="Times" panose="02020603050405020304" charset="0"/>
              <a:buNone/>
              <a:defRPr/>
            </a:pPr>
            <a:endParaRPr lang="en-US" sz="2400" dirty="0">
              <a:latin typeface="+mn-lt"/>
              <a:ea typeface="Times New Roman" panose="02020603050405020304" pitchFamily="18" charset="0"/>
            </a:endParaRPr>
          </a:p>
          <a:p>
            <a:pPr marL="571500" indent="0">
              <a:lnSpc>
                <a:spcPct val="115000"/>
              </a:lnSpc>
              <a:spcBef>
                <a:spcPts val="0"/>
              </a:spcBef>
              <a:spcAft>
                <a:spcPts val="0"/>
              </a:spcAft>
              <a:buFont typeface="Times" panose="02020603050405020304" charset="0"/>
              <a:buNone/>
              <a:defRPr/>
            </a:pPr>
            <a:endParaRPr lang="en-US" sz="2400" dirty="0">
              <a:latin typeface="+mn-lt"/>
              <a:ea typeface="Times New Roman" panose="02020603050405020304" pitchFamily="18" charset="0"/>
            </a:endParaRPr>
          </a:p>
        </p:txBody>
      </p:sp>
    </p:spTree>
  </p:cSld>
  <p:clrMapOvr>
    <a:masterClrMapping/>
  </p:clrMapOvr>
  <p:transition advTm="0"/>
</p:sld>
</file>

<file path=ppt/theme/theme1.xml><?xml version="1.0" encoding="utf-8"?>
<a:theme xmlns:a="http://schemas.openxmlformats.org/drawingml/2006/main" name="papazian_design2">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HD:Users:jramsey:Desktop:Papazian PPT:papazian_design2.pot</Template>
  <TotalTime>1081</TotalTime>
  <Words>3723</Words>
  <Application>Microsoft Macintosh PowerPoint</Application>
  <PresentationFormat>On-screen Show (4:3)</PresentationFormat>
  <Paragraphs>313</Paragraphs>
  <Slides>53</Slides>
  <Notes>5</Notes>
  <HiddenSlides>0</HiddenSlides>
  <MMClips>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Arial</vt:lpstr>
      <vt:lpstr>ＭＳ Ｐゴシック</vt:lpstr>
      <vt:lpstr>Verdana</vt:lpstr>
      <vt:lpstr>Times</vt:lpstr>
      <vt:lpstr>Wingdings</vt:lpstr>
      <vt:lpstr>Calibri</vt:lpstr>
      <vt:lpstr>PT Serif</vt:lpstr>
      <vt:lpstr>Times New Roman</vt:lpstr>
      <vt:lpstr>Helvetica Neue</vt:lpstr>
      <vt:lpstr>papazian_design2</vt:lpstr>
      <vt:lpstr>PowerPoint Presentation</vt:lpstr>
      <vt:lpstr>Chapter Objectives</vt:lpstr>
      <vt:lpstr>Chapter Objectives</vt:lpstr>
      <vt:lpstr>Chapter Objectives</vt:lpstr>
      <vt:lpstr> Defining Mental Illness: Code of Virginia  § 37.2-100. Definitions </vt:lpstr>
      <vt:lpstr>Defining Mental Illness: Code of Virginia  § 37.2-100. Definitions</vt:lpstr>
      <vt:lpstr>Diagnosing Mental Illness</vt:lpstr>
      <vt:lpstr>Mental Illness and the Criminal Justice System (3:15)</vt:lpstr>
      <vt:lpstr>Mental Illness &amp; Crime</vt:lpstr>
      <vt:lpstr>Mental Illness &amp; Crime</vt:lpstr>
      <vt:lpstr>Mental Illness &amp; Crime</vt:lpstr>
      <vt:lpstr>Mental Illness &amp; Crime</vt:lpstr>
      <vt:lpstr>Mental Illness &amp; Crime (6:58)</vt:lpstr>
      <vt:lpstr>Defining Mental Illness</vt:lpstr>
      <vt:lpstr>Mental Illness &amp; Crime</vt:lpstr>
      <vt:lpstr>Schizophrenia (DSM 5)</vt:lpstr>
      <vt:lpstr>Schizophrenia Spectrum and Other Psychotic Disorders</vt:lpstr>
      <vt:lpstr>Schizophrenia Spectrum and Other Psychotic Disorders</vt:lpstr>
      <vt:lpstr>Bipolar Disorder</vt:lpstr>
      <vt:lpstr>Bipolar Disorder</vt:lpstr>
      <vt:lpstr>Major Depressive Disorder</vt:lpstr>
      <vt:lpstr>Antisocial Personality Disorder</vt:lpstr>
      <vt:lpstr>Substance Abuse Disorder</vt:lpstr>
      <vt:lpstr>Borderline Personality Disorder</vt:lpstr>
      <vt:lpstr>Borderline Personality Disorder</vt:lpstr>
      <vt:lpstr>Borderline Personality Disorder</vt:lpstr>
      <vt:lpstr>Competency in the Criminal Justice System (8:26)</vt:lpstr>
      <vt:lpstr>Competency</vt:lpstr>
      <vt:lpstr>Competency</vt:lpstr>
      <vt:lpstr>Competency</vt:lpstr>
      <vt:lpstr>Competency</vt:lpstr>
      <vt:lpstr>Criminal Responsibility</vt:lpstr>
      <vt:lpstr>Criminal Responsibility</vt:lpstr>
      <vt:lpstr>Criminal Responsibility</vt:lpstr>
      <vt:lpstr>Insanity Standards</vt:lpstr>
      <vt:lpstr>Insanity Standards</vt:lpstr>
      <vt:lpstr>Virginia Insanity Standards</vt:lpstr>
      <vt:lpstr>Insanity Standards</vt:lpstr>
      <vt:lpstr>Insanity Standards</vt:lpstr>
      <vt:lpstr>Insanity Standards</vt:lpstr>
      <vt:lpstr>Unique Defenses and Conditions</vt:lpstr>
      <vt:lpstr>Unique Defenses and Conditions</vt:lpstr>
      <vt:lpstr>Unique Defenses and Conditions</vt:lpstr>
      <vt:lpstr>Mental Disorder and Policing</vt:lpstr>
      <vt:lpstr>Mental Disorder and Policing</vt:lpstr>
      <vt:lpstr>Mental Disorder and Jails</vt:lpstr>
      <vt:lpstr>Mental Disorder and Jails</vt:lpstr>
      <vt:lpstr>Duty to Warn Virginia Code</vt:lpstr>
      <vt:lpstr>Dangerousness and the Assessment of Risk</vt:lpstr>
      <vt:lpstr>Dangerousness and the Assessment of Risk</vt:lpstr>
      <vt:lpstr>Other Resources</vt:lpstr>
      <vt:lpstr>Other Resources</vt:lpstr>
      <vt:lpstr>Other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Workflow Data</dc:creator>
  <cp:lastModifiedBy>Microsoft Office User</cp:lastModifiedBy>
  <cp:revision>76</cp:revision>
  <dcterms:created xsi:type="dcterms:W3CDTF">2016-01-25T18:49:34Z</dcterms:created>
  <dcterms:modified xsi:type="dcterms:W3CDTF">2025-09-23T19:21:37Z</dcterms:modified>
</cp:coreProperties>
</file>