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81" r:id="rId3"/>
    <p:sldId id="282" r:id="rId4"/>
    <p:sldId id="322" r:id="rId5"/>
    <p:sldId id="283" r:id="rId6"/>
    <p:sldId id="325" r:id="rId7"/>
    <p:sldId id="337" r:id="rId8"/>
    <p:sldId id="330" r:id="rId9"/>
    <p:sldId id="331" r:id="rId10"/>
    <p:sldId id="326" r:id="rId11"/>
    <p:sldId id="328" r:id="rId12"/>
    <p:sldId id="329" r:id="rId13"/>
    <p:sldId id="286" r:id="rId14"/>
    <p:sldId id="332" r:id="rId15"/>
    <p:sldId id="288" r:id="rId16"/>
    <p:sldId id="289" r:id="rId17"/>
    <p:sldId id="290" r:id="rId18"/>
    <p:sldId id="292" r:id="rId19"/>
    <p:sldId id="333" r:id="rId20"/>
    <p:sldId id="293" r:id="rId21"/>
    <p:sldId id="294" r:id="rId22"/>
    <p:sldId id="334" r:id="rId23"/>
    <p:sldId id="295" r:id="rId24"/>
    <p:sldId id="296" r:id="rId25"/>
    <p:sldId id="297" r:id="rId26"/>
    <p:sldId id="284" r:id="rId27"/>
    <p:sldId id="298" r:id="rId28"/>
    <p:sldId id="299" r:id="rId29"/>
    <p:sldId id="335" r:id="rId30"/>
    <p:sldId id="336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38" r:id="rId40"/>
    <p:sldId id="312" r:id="rId41"/>
    <p:sldId id="340" r:id="rId42"/>
    <p:sldId id="339" r:id="rId43"/>
    <p:sldId id="313" r:id="rId44"/>
    <p:sldId id="314" r:id="rId45"/>
    <p:sldId id="341" r:id="rId46"/>
    <p:sldId id="315" r:id="rId47"/>
    <p:sldId id="323" r:id="rId48"/>
    <p:sldId id="316" r:id="rId49"/>
    <p:sldId id="317" r:id="rId50"/>
    <p:sldId id="318" r:id="rId51"/>
    <p:sldId id="342" r:id="rId52"/>
    <p:sldId id="324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/>
    <p:restoredTop sz="94694"/>
  </p:normalViewPr>
  <p:slideViewPr>
    <p:cSldViewPr>
      <p:cViewPr varScale="1">
        <p:scale>
          <a:sx n="121" d="100"/>
          <a:sy n="121" d="100"/>
        </p:scale>
        <p:origin x="23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AA835E-379F-131B-01D3-3D83D1977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E8840-E47E-6DBF-E5E7-FAE5CEFCD4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632F5AD-FDC7-D742-9929-ACAA8791D36F}" type="datetime1">
              <a:rPr lang="en-US" altLang="en-US"/>
              <a:pPr>
                <a:defRPr/>
              </a:pPr>
              <a:t>9/23/25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4F1639-A803-3BA0-F6EA-F754B01146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A9AA6E-7D5A-4D0F-488B-9FD0A3CFB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88BD4-892C-5327-4019-0F3B0A6562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BF15A-BF8D-C539-94E1-067994DD8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0AD151-4FEE-4D4E-8112-2EBCEF534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F510D747-1025-8F0A-14E3-ECF77DBF2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E680672A-34F3-8A8C-FA90-2681DAD89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34857AD1-45D2-D9DD-8598-EDA60DF2A6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88DA2D-A984-FA4A-BEF0-F33D6A34B8FB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6C60C-CD06-1350-0C3C-8A54F0F05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1600200"/>
          </a:xfrm>
          <a:prstGeom prst="rect">
            <a:avLst/>
          </a:prstGeom>
          <a:solidFill>
            <a:srgbClr val="214C90"/>
          </a:solidFill>
          <a:ln w="9525">
            <a:solidFill>
              <a:srgbClr val="263B94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Aft>
                <a:spcPts val="125"/>
              </a:spcAft>
              <a:defRPr/>
            </a:pPr>
            <a:r>
              <a:rPr lang="en-US" alt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Criminal Behavior</a:t>
            </a:r>
          </a:p>
          <a:p>
            <a:pPr algn="ctr">
              <a:lnSpc>
                <a:spcPct val="90000"/>
              </a:lnSpc>
              <a:spcAft>
                <a:spcPts val="125"/>
              </a:spcAft>
              <a:defRPr/>
            </a:pP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A Psychological Approach</a:t>
            </a:r>
            <a:endParaRPr lang="en-US" alt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00AEBF7-1BB6-49AA-CB4D-9866BDC50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967038"/>
            <a:ext cx="1854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solidFill>
                  <a:schemeClr val="tx2"/>
                </a:solidFill>
                <a:latin typeface="Verdana" charset="0"/>
              </a:rPr>
              <a:t>CHAPTER</a:t>
            </a:r>
            <a:r>
              <a:rPr lang="en-US" altLang="en-US" sz="1800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125CB-DBF3-D105-B452-10B3CF1D2FAA}"/>
              </a:ext>
            </a:extLst>
          </p:cNvPr>
          <p:cNvSpPr txBox="1"/>
          <p:nvPr userDrawn="1"/>
        </p:nvSpPr>
        <p:spPr>
          <a:xfrm>
            <a:off x="3648075" y="1241425"/>
            <a:ext cx="18510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latin typeface="Verdana" charset="0"/>
              </a:rPr>
              <a:t>Eleventh Edition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4CE08-C3D7-A4D0-7186-225BA5F2FD1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6" name="Picture 8" descr="Pearson_Bound_White">
            <a:extLst>
              <a:ext uri="{FF2B5EF4-FFF2-40B4-BE49-F238E27FC236}">
                <a16:creationId xmlns:a16="http://schemas.microsoft.com/office/drawing/2014/main" id="{BF907714-E512-54B1-54AC-BE859E9497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earson_Strap_Bound_White">
            <a:extLst>
              <a:ext uri="{FF2B5EF4-FFF2-40B4-BE49-F238E27FC236}">
                <a16:creationId xmlns:a16="http://schemas.microsoft.com/office/drawing/2014/main" id="{A706F8D8-CE0D-BDA7-7ACE-A6AAA9918C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7">
            <a:extLst>
              <a:ext uri="{FF2B5EF4-FFF2-40B4-BE49-F238E27FC236}">
                <a16:creationId xmlns:a16="http://schemas.microsoft.com/office/drawing/2014/main" id="{3A8D981E-BC11-FB8A-65E5-248AF4CD79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Copyright © 2017 by Pearson Education, Inc.</a:t>
            </a:r>
          </a:p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All Rights Reserved.</a:t>
            </a: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1F5A39B9-7E9F-4117-1C03-CDC8D328C6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6400800"/>
            <a:ext cx="3348038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i="1">
                <a:solidFill>
                  <a:srgbClr val="FFFFFF"/>
                </a:solidFill>
                <a:latin typeface="Verdana" charset="0"/>
              </a:rPr>
              <a:t>Criminal Behavior: A Psychological Approach, </a:t>
            </a: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11e</a:t>
            </a:r>
          </a:p>
          <a:p>
            <a:pPr eaLnBrk="1" hangingPunct="1">
              <a:defRPr/>
            </a:pP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Curt Bartol | Anne Bartol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689FD-2700-94D0-0902-588018CAA8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3178175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80808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19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  <a:noFill/>
          <a:ln>
            <a:noFill/>
          </a:ln>
        </p:spPr>
        <p:txBody>
          <a:bodyPr/>
          <a:lstStyle>
            <a:lvl1pPr algn="l">
              <a:defRPr sz="11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49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86100"/>
            <a:ext cx="4114800" cy="685800"/>
          </a:xfrm>
          <a:noFill/>
          <a:ln>
            <a:noFill/>
          </a:ln>
        </p:spPr>
        <p:txBody>
          <a:bodyPr/>
          <a:lstStyle>
            <a:lvl1pPr algn="ctr">
              <a:defRPr sz="11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32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685800"/>
          </a:xfrm>
          <a:noFill/>
          <a:ln>
            <a:noFill/>
          </a:ln>
        </p:spPr>
        <p:txBody>
          <a:bodyPr/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48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0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57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804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17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8" y="0"/>
            <a:ext cx="2284412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" y="0"/>
            <a:ext cx="6704013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303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14C90"/>
          </a:solidFill>
          <a:ln>
            <a:solidFill>
              <a:srgbClr val="263B94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298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3716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63B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19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F5480EA-166F-F98B-8E8D-460E8C9273C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5" name="Picture 8" descr="Pearson_Bound_White">
            <a:extLst>
              <a:ext uri="{FF2B5EF4-FFF2-40B4-BE49-F238E27FC236}">
                <a16:creationId xmlns:a16="http://schemas.microsoft.com/office/drawing/2014/main" id="{2F573A33-A55A-D4F6-B0C5-23C2437927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earson_Strap_Bound_White">
            <a:extLst>
              <a:ext uri="{FF2B5EF4-FFF2-40B4-BE49-F238E27FC236}">
                <a16:creationId xmlns:a16="http://schemas.microsoft.com/office/drawing/2014/main" id="{FD67B248-98D6-2621-1D3B-4328FF4B17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>
            <a:extLst>
              <a:ext uri="{FF2B5EF4-FFF2-40B4-BE49-F238E27FC236}">
                <a16:creationId xmlns:a16="http://schemas.microsoft.com/office/drawing/2014/main" id="{248A9B78-2074-3235-549F-F4AA506CF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Copyright © 2017 by Pearson Education, Inc.</a:t>
            </a:r>
          </a:p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All Rights Reserved.</a:t>
            </a: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17801712-E5D4-5C54-22D5-46AC4CAA3C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6400800"/>
            <a:ext cx="3348038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i="1">
                <a:solidFill>
                  <a:srgbClr val="FFFFFF"/>
                </a:solidFill>
                <a:latin typeface="Verdana" charset="0"/>
              </a:rPr>
              <a:t>Criminal Behavior: A Psychological Approach, </a:t>
            </a: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11e</a:t>
            </a:r>
          </a:p>
          <a:p>
            <a:pPr eaLnBrk="1" hangingPunct="1">
              <a:defRPr/>
            </a:pP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Curt Bartol | Anne Bartol	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A5248FFC-D67F-E573-A326-C14D1DE425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371600"/>
            <a:ext cx="9156700" cy="0"/>
          </a:xfrm>
          <a:prstGeom prst="line">
            <a:avLst/>
          </a:prstGeom>
          <a:noFill/>
          <a:ln w="19050">
            <a:solidFill>
              <a:srgbClr val="1314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81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3B55E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037"/>
            <a:ext cx="8229600" cy="563563"/>
          </a:xfrm>
        </p:spPr>
        <p:txBody>
          <a:bodyPr anchor="b"/>
          <a:lstStyle>
            <a:lvl1pPr marL="342900" indent="-4763" algn="ctr">
              <a:buNone/>
              <a:tabLst>
                <a:tab pos="7773988" algn="l"/>
              </a:tabLst>
              <a:defRPr sz="1400"/>
            </a:lvl1pPr>
            <a:lvl2pPr algn="ctr">
              <a:buNone/>
              <a:tabLst>
                <a:tab pos="7773988" algn="l"/>
              </a:tabLst>
              <a:defRPr sz="1400"/>
            </a:lvl2pPr>
            <a:lvl3pPr algn="ctr">
              <a:buNone/>
              <a:tabLst>
                <a:tab pos="7773988" algn="l"/>
              </a:tabLst>
              <a:defRPr sz="1400"/>
            </a:lvl3pPr>
            <a:lvl4pPr algn="ctr">
              <a:buNone/>
              <a:tabLst>
                <a:tab pos="7773988" algn="l"/>
              </a:tabLst>
              <a:defRPr sz="1400"/>
            </a:lvl4pPr>
            <a:lvl5pPr algn="ctr">
              <a:buNone/>
              <a:tabLst>
                <a:tab pos="7773988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28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D9D9AF3F-F21E-3991-CCF4-56F97BC0C9F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4" name="Picture 8" descr="Pearson_Bound_White">
            <a:extLst>
              <a:ext uri="{FF2B5EF4-FFF2-40B4-BE49-F238E27FC236}">
                <a16:creationId xmlns:a16="http://schemas.microsoft.com/office/drawing/2014/main" id="{988C2EAE-95C8-B412-C5A9-3E017018F7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earson_Strap_Bound_White">
            <a:extLst>
              <a:ext uri="{FF2B5EF4-FFF2-40B4-BE49-F238E27FC236}">
                <a16:creationId xmlns:a16="http://schemas.microsoft.com/office/drawing/2014/main" id="{4B1903E7-2BFA-69C2-93FC-9EDD10028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7">
            <a:extLst>
              <a:ext uri="{FF2B5EF4-FFF2-40B4-BE49-F238E27FC236}">
                <a16:creationId xmlns:a16="http://schemas.microsoft.com/office/drawing/2014/main" id="{282AA05A-E1C2-81F7-BBD7-368AE11965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Copyright © 2017 by Pearson Education, Inc.</a:t>
            </a:r>
          </a:p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All Rights Reserved.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23C15FD3-981E-A806-3AD1-C2D7FF167E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6400800"/>
            <a:ext cx="3348038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i="1">
                <a:solidFill>
                  <a:srgbClr val="FFFFFF"/>
                </a:solidFill>
                <a:latin typeface="Verdana" charset="0"/>
              </a:rPr>
              <a:t>Criminal Behavior: A Psychological Approach, </a:t>
            </a: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11e</a:t>
            </a:r>
          </a:p>
          <a:p>
            <a:pPr eaLnBrk="1" hangingPunct="1">
              <a:defRPr/>
            </a:pP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Curt Bartol | Anne Bartol	</a:t>
            </a:r>
          </a:p>
        </p:txBody>
      </p: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291341F1-9BC7-3EF3-18EE-3710498904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371600"/>
            <a:ext cx="9156700" cy="0"/>
          </a:xfrm>
          <a:prstGeom prst="line">
            <a:avLst/>
          </a:prstGeom>
          <a:noFill/>
          <a:ln w="19050">
            <a:solidFill>
              <a:srgbClr val="1314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93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59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89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53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71730BE2-FF21-56C5-BE49-586F5156C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13">
            <a:extLst>
              <a:ext uri="{FF2B5EF4-FFF2-40B4-BE49-F238E27FC236}">
                <a16:creationId xmlns:a16="http://schemas.microsoft.com/office/drawing/2014/main" id="{075883DB-3C2A-99EE-4A6D-A3C6F2FE1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63050" cy="1371600"/>
          </a:xfrm>
          <a:prstGeom prst="rect">
            <a:avLst/>
          </a:prstGeom>
          <a:solidFill>
            <a:srgbClr val="214C90"/>
          </a:solidFill>
          <a:ln w="9525">
            <a:solidFill>
              <a:srgbClr val="263B9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7F1CA118-B007-51FD-6C5C-5AA743BFC1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29" name="Picture 8" descr="Pearson_Bound_White">
            <a:extLst>
              <a:ext uri="{FF2B5EF4-FFF2-40B4-BE49-F238E27FC236}">
                <a16:creationId xmlns:a16="http://schemas.microsoft.com/office/drawing/2014/main" id="{E92A569D-947E-242D-B270-B4FB49FF9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Pearson_Strap_Bound_White">
            <a:extLst>
              <a:ext uri="{FF2B5EF4-FFF2-40B4-BE49-F238E27FC236}">
                <a16:creationId xmlns:a16="http://schemas.microsoft.com/office/drawing/2014/main" id="{F35E0D4B-5717-E34E-4780-724FE8623D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7">
            <a:extLst>
              <a:ext uri="{FF2B5EF4-FFF2-40B4-BE49-F238E27FC236}">
                <a16:creationId xmlns:a16="http://schemas.microsoft.com/office/drawing/2014/main" id="{C5B80A67-E66A-FD16-FAC9-0C4786EE10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Copyright © 2017 by Pearson Education, Inc.</a:t>
            </a:r>
          </a:p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All Rights Reserved.</a:t>
            </a:r>
          </a:p>
        </p:txBody>
      </p:sp>
      <p:sp>
        <p:nvSpPr>
          <p:cNvPr id="23" name="Text Box 47">
            <a:extLst>
              <a:ext uri="{FF2B5EF4-FFF2-40B4-BE49-F238E27FC236}">
                <a16:creationId xmlns:a16="http://schemas.microsoft.com/office/drawing/2014/main" id="{643D040D-FEA1-249A-BDDD-3F8558F6F4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6400800"/>
            <a:ext cx="3348038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i="1">
                <a:solidFill>
                  <a:srgbClr val="FFFFFF"/>
                </a:solidFill>
                <a:latin typeface="Verdana" charset="0"/>
              </a:rPr>
              <a:t>Criminal Behavior: A Psychological Approach, </a:t>
            </a: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11e</a:t>
            </a:r>
          </a:p>
          <a:p>
            <a:pPr eaLnBrk="1" hangingPunct="1">
              <a:defRPr/>
            </a:pP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Curt Bartol | Anne Bartol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81" r:id="rId2"/>
    <p:sldLayoutId id="2147484682" r:id="rId3"/>
    <p:sldLayoutId id="2147484696" r:id="rId4"/>
    <p:sldLayoutId id="2147484683" r:id="rId5"/>
    <p:sldLayoutId id="2147484697" r:id="rId6"/>
    <p:sldLayoutId id="2147484684" r:id="rId7"/>
    <p:sldLayoutId id="2147484685" r:id="rId8"/>
    <p:sldLayoutId id="2147484686" r:id="rId9"/>
    <p:sldLayoutId id="2147484687" r:id="rId10"/>
    <p:sldLayoutId id="2147484688" r:id="rId11"/>
    <p:sldLayoutId id="2147484689" r:id="rId12"/>
    <p:sldLayoutId id="2147484690" r:id="rId13"/>
    <p:sldLayoutId id="2147484691" r:id="rId14"/>
    <p:sldLayoutId id="2147484692" r:id="rId15"/>
    <p:sldLayoutId id="2147484693" r:id="rId16"/>
    <p:sldLayoutId id="2147484694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3B94"/>
        </a:buClr>
        <a:buFont typeface="Times" panose="02020603050405020304" charset="0"/>
        <a:buChar char="•"/>
        <a:defRPr sz="3000">
          <a:solidFill>
            <a:schemeClr val="tx1"/>
          </a:solidFill>
          <a:latin typeface="Verdana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3B94"/>
        </a:buClr>
        <a:buChar char="–"/>
        <a:defRPr sz="2800">
          <a:solidFill>
            <a:schemeClr val="tx1"/>
          </a:solidFill>
          <a:latin typeface="Verdana"/>
          <a:ea typeface="+mn-ea"/>
          <a:cs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263B94"/>
        </a:buClr>
        <a:buFont typeface="Wingdings" pitchFamily="2" charset="2"/>
        <a:buChar char="§"/>
        <a:defRPr sz="2600">
          <a:solidFill>
            <a:schemeClr val="tx1"/>
          </a:solidFill>
          <a:latin typeface="Verdana"/>
          <a:ea typeface="+mn-ea"/>
          <a:cs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263B94"/>
        </a:buClr>
        <a:buChar char="–"/>
        <a:defRPr sz="2400">
          <a:solidFill>
            <a:schemeClr val="tx1"/>
          </a:solidFill>
          <a:latin typeface="Verdana"/>
          <a:ea typeface="+mn-ea"/>
          <a:cs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263B94"/>
        </a:buClr>
        <a:buFont typeface="Times" panose="02020603050405020304" charset="0"/>
        <a:buChar char="•"/>
        <a:defRPr sz="2200">
          <a:solidFill>
            <a:schemeClr val="tx1"/>
          </a:solidFill>
          <a:latin typeface="Verdana"/>
          <a:ea typeface="+mn-ea"/>
          <a:cs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OEZbLfQQxM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X1oM_b3iW8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bM6nU9EU7Y?feature=oembed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gN7UbiNt_E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Cz7CjeVmKI?feature=oembed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AjAMYaiWnI?feature=oembed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GTqJycMBW0?feature=oembed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Cz7CjeVmKI" TargetMode="External"/><Relationship Id="rId3" Type="http://schemas.openxmlformats.org/officeDocument/2006/relationships/hyperlink" Target="https://www.youtube.com/watch?v=9mZJ0p5ZXKQ" TargetMode="External"/><Relationship Id="rId7" Type="http://schemas.openxmlformats.org/officeDocument/2006/relationships/hyperlink" Target="https://www.youtube.com/watch?v=vX1oM_b3iW8&amp;t=1s" TargetMode="External"/><Relationship Id="rId2" Type="http://schemas.openxmlformats.org/officeDocument/2006/relationships/hyperlink" Target="https://www.youtube.com/watch?v=UAjAMYaiW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OEZbLfQQxM&amp;t=18s" TargetMode="External"/><Relationship Id="rId5" Type="http://schemas.openxmlformats.org/officeDocument/2006/relationships/hyperlink" Target="https://www.youtube.com/watch?v=pGTqJycMBW0" TargetMode="External"/><Relationship Id="rId10" Type="http://schemas.openxmlformats.org/officeDocument/2006/relationships/hyperlink" Target="https://www.youtube.com/watch?v=IQSzH10SjqY&amp;t=14s" TargetMode="External"/><Relationship Id="rId4" Type="http://schemas.openxmlformats.org/officeDocument/2006/relationships/hyperlink" Target="https://www.youtube.com/watch?v=WgN7UbiNt_E" TargetMode="External"/><Relationship Id="rId9" Type="http://schemas.openxmlformats.org/officeDocument/2006/relationships/hyperlink" Target="https://www.youtube.com/watch?v=ybM6nU9EU7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mZJ0p5ZXKQ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QSzH10Sjq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>
            <a:extLst>
              <a:ext uri="{FF2B5EF4-FFF2-40B4-BE49-F238E27FC236}">
                <a16:creationId xmlns:a16="http://schemas.microsoft.com/office/drawing/2014/main" id="{9E1703A6-86C1-5DF7-698C-B9646F044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381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3B94"/>
              </a:buClr>
              <a:buFont typeface="Times" panose="02020603050405020304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263B94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3B94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3B94"/>
              </a:buClr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Psychopathy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6146" name="Text Box 6">
            <a:extLst>
              <a:ext uri="{FF2B5EF4-FFF2-40B4-BE49-F238E27FC236}">
                <a16:creationId xmlns:a16="http://schemas.microsoft.com/office/drawing/2014/main" id="{0660B550-6364-C10E-17D8-D60D83596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59050"/>
            <a:ext cx="722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3B94"/>
              </a:buClr>
              <a:buFont typeface="Times" panose="02020603050405020304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263B94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3B94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3B94"/>
              </a:buClr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600">
                <a:solidFill>
                  <a:srgbClr val="000000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CAF6C4B-BF2C-103F-66F5-DE636C2BE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Antisocial Personality Disorder?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1073AE7A-817A-4A35-63BB-6AE4DB83A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200" b="1" dirty="0">
                <a:solidFill>
                  <a:srgbClr val="333333"/>
                </a:solidFill>
                <a:latin typeface="Open Sans" panose="020B0606030504020204" pitchFamily="34" charset="0"/>
              </a:rPr>
              <a:t>A. Disregard for and violation of other’s rights since age 15, as indicated by one of the seven sub features: </a:t>
            </a:r>
            <a:endParaRPr lang="en-US" sz="2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sz="2200" dirty="0">
                <a:solidFill>
                  <a:srgbClr val="333333"/>
                </a:solidFill>
                <a:latin typeface="Open Sans" panose="020B0606030504020204" pitchFamily="34" charset="0"/>
              </a:rPr>
              <a:t>Failure to obey laws and norms by engaging in behavior which results in criminal arrest, or would warrant criminal arrest </a:t>
            </a:r>
          </a:p>
          <a:p>
            <a:pPr>
              <a:buFont typeface="+mj-lt"/>
              <a:buAutoNum type="arabicPeriod"/>
              <a:defRPr/>
            </a:pPr>
            <a:r>
              <a:rPr lang="en-US" sz="2200" dirty="0">
                <a:solidFill>
                  <a:srgbClr val="333333"/>
                </a:solidFill>
                <a:latin typeface="Open Sans" panose="020B0606030504020204" pitchFamily="34" charset="0"/>
              </a:rPr>
              <a:t>Lying, deception, and manipulation, for profit or self-amusement,</a:t>
            </a:r>
          </a:p>
          <a:p>
            <a:pPr>
              <a:buFont typeface="+mj-lt"/>
              <a:buAutoNum type="arabicPeriod"/>
              <a:defRPr/>
            </a:pPr>
            <a:r>
              <a:rPr lang="en-US" sz="2200" dirty="0">
                <a:solidFill>
                  <a:srgbClr val="333333"/>
                </a:solidFill>
                <a:latin typeface="Open Sans" panose="020B0606030504020204" pitchFamily="34" charset="0"/>
              </a:rPr>
              <a:t>Impulsive behavior</a:t>
            </a:r>
          </a:p>
          <a:p>
            <a:pPr>
              <a:buFont typeface="+mj-lt"/>
              <a:buAutoNum type="arabicPeriod"/>
              <a:defRPr/>
            </a:pPr>
            <a:r>
              <a:rPr lang="en-US" sz="2200" dirty="0">
                <a:solidFill>
                  <a:srgbClr val="333333"/>
                </a:solidFill>
                <a:latin typeface="Open Sans" panose="020B0606030504020204" pitchFamily="34" charset="0"/>
              </a:rPr>
              <a:t>Irritability and aggression, manifested as frequently assaults others, or engages in fighting</a:t>
            </a:r>
          </a:p>
          <a:p>
            <a:pPr marL="0" indent="0">
              <a:buFont typeface="Times" panose="02020603050405020304" charset="0"/>
              <a:buNone/>
              <a:defRPr/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C0B65ACC-E915-F8D6-3F9D-3582496E0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Antisocial Personality Disorder?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E5B995DE-E6AA-E64F-A922-4EC4CED2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457200" indent="-457200">
              <a:buFont typeface="Times" panose="02020603050405020304" charset="0"/>
              <a:buAutoNum type="arabicPeriod" startAt="5"/>
              <a:defRPr/>
            </a:pPr>
            <a:r>
              <a:rPr lang="en-US" sz="2200" dirty="0">
                <a:solidFill>
                  <a:srgbClr val="333333"/>
                </a:solidFill>
                <a:latin typeface="Open Sans" panose="020B0606030504020204" pitchFamily="34" charset="0"/>
              </a:rPr>
              <a:t>Blatantly disregards safety of self and others, </a:t>
            </a:r>
          </a:p>
          <a:p>
            <a:pPr marL="457200" indent="-457200">
              <a:buFont typeface="Times" panose="02020603050405020304" charset="0"/>
              <a:buAutoNum type="arabicPeriod" startAt="5"/>
              <a:defRPr/>
            </a:pPr>
            <a:r>
              <a:rPr lang="en-US" sz="2000" dirty="0">
                <a:solidFill>
                  <a:srgbClr val="333333"/>
                </a:solidFill>
                <a:latin typeface="Open Sans" panose="020B0606030504020204" pitchFamily="34" charset="0"/>
              </a:rPr>
              <a:t>A pattern of irresponsibility and </a:t>
            </a:r>
          </a:p>
          <a:p>
            <a:pPr marL="0" indent="0">
              <a:buFont typeface="Times" panose="02020603050405020304" charset="0"/>
              <a:buNone/>
              <a:defRPr/>
            </a:pPr>
            <a:r>
              <a:rPr lang="en-US" sz="2000" dirty="0">
                <a:solidFill>
                  <a:srgbClr val="333333"/>
                </a:solidFill>
                <a:latin typeface="Open Sans" panose="020B0606030504020204" pitchFamily="34" charset="0"/>
              </a:rPr>
              <a:t>7.    Lack of remorse for actions (American Psychiatric 	Association, 	2013, DSM 5)</a:t>
            </a:r>
          </a:p>
          <a:p>
            <a:pPr marL="457200" indent="-457200">
              <a:buFont typeface="Times" panose="02020603050405020304" charset="0"/>
              <a:buAutoNum type="arabicPeriod" startAt="7"/>
              <a:defRPr/>
            </a:pPr>
            <a:endParaRPr lang="en-US" sz="2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>
              <a:defRPr/>
            </a:pPr>
            <a:r>
              <a:rPr lang="en-US" sz="2200" b="1" dirty="0">
                <a:solidFill>
                  <a:srgbClr val="333333"/>
                </a:solidFill>
                <a:latin typeface="+mj-lt"/>
              </a:rPr>
              <a:t>B. The person is at least age 18, </a:t>
            </a:r>
          </a:p>
          <a:p>
            <a:pPr>
              <a:defRPr/>
            </a:pPr>
            <a:endParaRPr lang="en-US" sz="2200" dirty="0">
              <a:solidFill>
                <a:srgbClr val="333333"/>
              </a:solidFill>
              <a:latin typeface="+mj-lt"/>
            </a:endParaRPr>
          </a:p>
          <a:p>
            <a:pPr>
              <a:defRPr/>
            </a:pPr>
            <a:r>
              <a:rPr lang="en-US" sz="2200" b="1" dirty="0">
                <a:solidFill>
                  <a:srgbClr val="333333"/>
                </a:solidFill>
                <a:latin typeface="+mj-lt"/>
              </a:rPr>
              <a:t>C. Conduct disorder was present by history before age 15</a:t>
            </a:r>
          </a:p>
          <a:p>
            <a:pPr>
              <a:defRPr/>
            </a:pPr>
            <a:endParaRPr lang="en-US" sz="2200" dirty="0">
              <a:solidFill>
                <a:srgbClr val="333333"/>
              </a:solidFill>
              <a:latin typeface="+mj-lt"/>
            </a:endParaRPr>
          </a:p>
          <a:p>
            <a:pPr>
              <a:defRPr/>
            </a:pPr>
            <a:r>
              <a:rPr lang="en-US" sz="2200" b="1" dirty="0">
                <a:solidFill>
                  <a:srgbClr val="333333"/>
                </a:solidFill>
                <a:latin typeface="+mj-lt"/>
              </a:rPr>
              <a:t>D. and the antisocial behavior does not occur in the context of schizophrenia or bipolar disorder (American Psychiatric Association, 2013)</a:t>
            </a:r>
            <a:endParaRPr lang="en-US" sz="2200" dirty="0">
              <a:solidFill>
                <a:srgbClr val="333333"/>
              </a:solidFill>
              <a:latin typeface="+mj-lt"/>
            </a:endParaRPr>
          </a:p>
          <a:p>
            <a:pPr>
              <a:defRPr/>
            </a:pPr>
            <a:br>
              <a:rPr lang="en-US" sz="2200" dirty="0">
                <a:latin typeface="+mj-lt"/>
              </a:rPr>
            </a:br>
            <a:endParaRPr lang="en-US" sz="2200" dirty="0">
              <a:solidFill>
                <a:srgbClr val="333333"/>
              </a:solidFill>
              <a:latin typeface="+mj-lt"/>
            </a:endParaRPr>
          </a:p>
          <a:p>
            <a:pPr marL="0" indent="0">
              <a:buFont typeface="Times" panose="02020603050405020304" charset="0"/>
              <a:buNone/>
              <a:defRPr/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0AFB248-373B-76F0-C8AE-A7FAC5FFB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What Is A Psychopath?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C1D3E397-BDAA-2881-472F-C775A99199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latin typeface="Verdana" panose="020B0604030504040204" pitchFamily="34" charset="0"/>
              </a:rPr>
              <a:t>APD ALWAYS involves criminal behavior/violating the rights of others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Psychopathy does not</a:t>
            </a:r>
          </a:p>
          <a:p>
            <a:r>
              <a:rPr lang="en-US" altLang="en-US" sz="2600">
                <a:latin typeface="Verdana" panose="020B0604030504040204" pitchFamily="34" charset="0"/>
              </a:rPr>
              <a:t>Robert Hare’s 3 types of psychopaths: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Primary psychopath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A true psychopath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Secondary psychopath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Severe emotional problems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Dys-social psychopath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Learned behavior from their subculture</a:t>
            </a:r>
          </a:p>
        </p:txBody>
      </p:sp>
    </p:spTree>
  </p:cSld>
  <p:clrMapOvr>
    <a:masterClrMapping/>
  </p:clrMapOvr>
  <p:transition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BA801FB-C219-A64E-A667-83C125F32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What Is A Psychopath?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A5F163A-F2DC-FCAF-F054-5776807E9D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Examples of primary psychopaths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Ferdinand Waldo Demara Jr.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The Great Impostor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Neville Heath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Charles Manson</a:t>
            </a:r>
          </a:p>
        </p:txBody>
      </p:sp>
    </p:spTree>
  </p:cSld>
  <p:clrMapOvr>
    <a:masterClrMapping/>
  </p:clrMapOvr>
  <p:transition advTm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E8C4E48-13AC-B04F-6696-2E01DE7A1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Demara</a:t>
            </a:r>
          </a:p>
        </p:txBody>
      </p:sp>
      <p:pic>
        <p:nvPicPr>
          <p:cNvPr id="2" name="XOEZbLfQQxM?feature=oembed" descr="A Man Who Had More Than 10 Identities And Cheated the Whole World">
            <a:hlinkClick r:id="" action="ppaction://media"/>
            <a:extLst>
              <a:ext uri="{FF2B5EF4-FFF2-40B4-BE49-F238E27FC236}">
                <a16:creationId xmlns:a16="http://schemas.microsoft.com/office/drawing/2014/main" id="{4AF576A5-0A8A-A9FA-D2F5-02DAE14D71E6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600200"/>
            <a:ext cx="8010525" cy="45259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7A68C73-CCBD-D42E-DD53-3060978C1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Behavioral Descriptions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2E34CF39-0854-ACD6-047B-AAB01AFB28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Behavioral characteristics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Superficial charm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manipulation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Average to above-average intelligence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Friendly and outgoing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With a purpose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Display many interests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Verbally skillful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Talk their way out of anything</a:t>
            </a:r>
          </a:p>
        </p:txBody>
      </p:sp>
    </p:spTree>
  </p:cSld>
  <p:clrMapOvr>
    <a:masterClrMapping/>
  </p:clrMapOvr>
  <p:transition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020C18D-62B3-7E7C-DF08-488BA055F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Behavioral Descriptions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0072B14-7692-E373-D2F0-D6EF7CF390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Psychological testing differences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Higher scores on intelligence tests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Successful and unsuccessful psychopaths</a:t>
            </a:r>
          </a:p>
        </p:txBody>
      </p:sp>
    </p:spTree>
  </p:cSld>
  <p:clrMapOvr>
    <a:masterClrMapping/>
  </p:clrMapOvr>
  <p:transition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D071B4E-B5AF-169B-5F8F-A5A7319F8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Behavioral Descriptions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23AF9747-BC35-D603-552C-44BCFC6045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Psychopaths and mental disorders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Most do not exhibit symptoms of mental disorder.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Cool and calm under pressure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Some argue that psychopathy and schizophrenia are on same spectrum.</a:t>
            </a:r>
          </a:p>
        </p:txBody>
      </p:sp>
    </p:spTree>
  </p:cSld>
  <p:clrMapOvr>
    <a:masterClrMapping/>
  </p:clrMapOvr>
  <p:transition advTm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CAC049BE-A2B4-4911-BA34-3CDA0F8CD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Behavioral Descriptions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C1AE2797-067B-38C6-0F1A-6167BD068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Other principal traits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Selfishness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Inability to really love or gain affection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They may fake it if it gains them something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Egocentricity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ALWAYS there in a psychopath</a:t>
            </a:r>
          </a:p>
          <a:p>
            <a:pPr lvl="3"/>
            <a:r>
              <a:rPr lang="en-US" altLang="en-US">
                <a:latin typeface="Verdana" panose="020B0604030504040204" pitchFamily="34" charset="0"/>
              </a:rPr>
              <a:t>Very narcissistic </a:t>
            </a:r>
          </a:p>
        </p:txBody>
      </p:sp>
    </p:spTree>
  </p:cSld>
  <p:clrMapOvr>
    <a:masterClrMapping/>
  </p:clrMapOvr>
  <p:transition advTm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C705E637-729C-D324-8DB3-01861643C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Behavioral Descriptions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7DB9888D-5432-565E-BBCC-421B49BE84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200">
                <a:latin typeface="Verdana" panose="020B0604030504040204" pitchFamily="34" charset="0"/>
              </a:rPr>
              <a:t>Flat affect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Unless it benefits them to show emotion</a:t>
            </a:r>
          </a:p>
          <a:p>
            <a:pPr lvl="3"/>
            <a:r>
              <a:rPr lang="en-US" altLang="en-US" sz="2200">
                <a:latin typeface="Verdana" panose="020B0604030504040204" pitchFamily="34" charset="0"/>
              </a:rPr>
              <a:t>Emotion will be artificial and purposeful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Do not respond in kind to acts of kindness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Impulsive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A hallmark characteristic of a psychopath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Cyclical and not there all the time</a:t>
            </a:r>
          </a:p>
          <a:p>
            <a:pPr lvl="3"/>
            <a:r>
              <a:rPr lang="en-US" altLang="en-US" sz="2200">
                <a:latin typeface="Verdana" panose="020B0604030504040204" pitchFamily="34" charset="0"/>
              </a:rPr>
              <a:t>BTK Killer</a:t>
            </a:r>
          </a:p>
          <a:p>
            <a:pPr lvl="4"/>
            <a:r>
              <a:rPr lang="en-US" altLang="en-US">
                <a:latin typeface="Verdana" panose="020B0604030504040204" pitchFamily="34" charset="0"/>
              </a:rPr>
              <a:t>Responsible citizen, on surface, for months on end</a:t>
            </a:r>
          </a:p>
        </p:txBody>
      </p:sp>
    </p:spTree>
  </p:cSld>
  <p:clrMapOvr>
    <a:masterClrMapping/>
  </p:clrMapOvr>
  <p:transition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B2CEA1D2-1E55-0160-ECFF-500F7257D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Chapter Objectives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19907628-896A-EEFB-EA1A-AFDF64882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Present a special type of offender (the criminal psychopath), who differs emotionally, cognitively, and behaviorally from other offenders.</a:t>
            </a:r>
          </a:p>
          <a:p>
            <a:r>
              <a:rPr lang="en-US" altLang="en-US">
                <a:latin typeface="Verdana" panose="020B0604030504040204" pitchFamily="34" charset="0"/>
              </a:rPr>
              <a:t>Review the various measures of psychopathy.</a:t>
            </a:r>
          </a:p>
          <a:p>
            <a:r>
              <a:rPr lang="en-US" altLang="en-US">
                <a:latin typeface="Verdana" panose="020B0604030504040204" pitchFamily="34" charset="0"/>
              </a:rPr>
              <a:t>Summarize the original four core factors and two new core factors of psychopathy.</a:t>
            </a:r>
          </a:p>
        </p:txBody>
      </p:sp>
    </p:spTree>
  </p:cSld>
  <p:clrMapOvr>
    <a:masterClrMapping/>
  </p:clrMapOvr>
  <p:transition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6E5B351-8038-C69A-CCE3-DDDA1972E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Behavioral Descriptions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27609E3-0B63-7492-73E5-5F9961236C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Other principal traits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Disregard for truth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Unreliable, irresponsible, unpredictable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Lack of remorse or guilt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H H Holmes: “I never slept better in my life” before he was executed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Stimulation seeking</a:t>
            </a:r>
          </a:p>
        </p:txBody>
      </p:sp>
    </p:spTree>
  </p:cSld>
  <p:clrMapOvr>
    <a:masterClrMapping/>
  </p:clrMapOvr>
  <p:transition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58E997F-5A04-BA9E-8FF2-75100DEC0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Criminal Psychopath</a:t>
            </a:r>
          </a:p>
        </p:txBody>
      </p:sp>
      <p:pic>
        <p:nvPicPr>
          <p:cNvPr id="2" name="vX1oM_b3iW8?feature=oembed" descr="Inside the Mind of a Murdering Psychopath">
            <a:hlinkClick r:id="" action="ppaction://media"/>
            <a:extLst>
              <a:ext uri="{FF2B5EF4-FFF2-40B4-BE49-F238E27FC236}">
                <a16:creationId xmlns:a16="http://schemas.microsoft.com/office/drawing/2014/main" id="{246E1279-2553-023C-AAE8-E1F445B543A4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600200"/>
            <a:ext cx="8010525" cy="45259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F29D411-80C2-5F5B-1675-D266051F7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Criminal Psychopath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5DA51808-0843-CA48-6280-BFDF717E7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Prevalence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About 1% of general population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15 to 20% of prison population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Rates may be inflated</a:t>
            </a:r>
          </a:p>
          <a:p>
            <a:pPr lvl="3"/>
            <a:r>
              <a:rPr lang="en-US" altLang="en-US">
                <a:latin typeface="Verdana" panose="020B0604030504040204" pitchFamily="34" charset="0"/>
              </a:rPr>
              <a:t>A lot is self-reporting</a:t>
            </a:r>
          </a:p>
          <a:p>
            <a:pPr lvl="4"/>
            <a:r>
              <a:rPr lang="en-US" altLang="en-US">
                <a:latin typeface="Verdana" panose="020B0604030504040204" pitchFamily="34" charset="0"/>
              </a:rPr>
              <a:t>But maybe not, psychopaths lie a lot</a:t>
            </a:r>
          </a:p>
        </p:txBody>
      </p:sp>
    </p:spTree>
  </p:cSld>
  <p:clrMapOvr>
    <a:masterClrMapping/>
  </p:clrMapOvr>
  <p:transition advTm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90E625E-0343-2368-A1DC-E68417185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Criminal Psychopath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4776CF34-8665-C444-C963-319BFEC8CB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Offending patterns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Impulsive risk takers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Responsible for disproportionate amount of crime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But many are not criminals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Most violent and persistent offenders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Sadistic and brutal murders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And they do not bother the psychopath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More sadistic than non-psychopathic criminals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Psychopathic rapists often do not have any sexual desires for the victim</a:t>
            </a:r>
          </a:p>
          <a:p>
            <a:pPr lvl="3"/>
            <a:r>
              <a:rPr lang="en-US" altLang="en-US" sz="2000">
                <a:latin typeface="Verdana" panose="020B0604030504040204" pitchFamily="34" charset="0"/>
              </a:rPr>
              <a:t>Anger, vindictiveness, sadism as motives</a:t>
            </a:r>
          </a:p>
        </p:txBody>
      </p:sp>
    </p:spTree>
  </p:cSld>
  <p:clrMapOvr>
    <a:masterClrMapping/>
  </p:clrMapOvr>
  <p:transition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E27EF8D-653B-1AEC-0B81-4564074ED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Criminal Psychopath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E183AF0-E5BB-9AF9-6341-B2B742AD81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Recidivism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High rates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You cannot fix personality disorders for the most part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Reoffend faster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Violate parole sooner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Adult and juvenile offenders</a:t>
            </a:r>
          </a:p>
        </p:txBody>
      </p:sp>
    </p:spTree>
  </p:cSld>
  <p:clrMapOvr>
    <a:masterClrMapping/>
  </p:clrMapOvr>
  <p:transition advTm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39536C74-18C5-24FB-8A89-617B0C0DD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Psychological Measures of Psychopathy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C68167D-A982-F3AF-4517-FA15C232FE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Psychopathy Checklist (PCL-R)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Most frequently used instrument</a:t>
            </a:r>
          </a:p>
          <a:p>
            <a:r>
              <a:rPr lang="en-US" altLang="en-US">
                <a:latin typeface="Verdana" panose="020B0604030504040204" pitchFamily="34" charset="0"/>
              </a:rPr>
              <a:t>Psychopathy Checklist: Screening Version</a:t>
            </a:r>
          </a:p>
          <a:p>
            <a:r>
              <a:rPr lang="en-US" altLang="en-US">
                <a:latin typeface="Verdana" panose="020B0604030504040204" pitchFamily="34" charset="0"/>
              </a:rPr>
              <a:t>Psychopathy Checklist: Youth Version</a:t>
            </a:r>
          </a:p>
          <a:p>
            <a:r>
              <a:rPr lang="en-US" altLang="en-US">
                <a:latin typeface="Verdana" panose="020B0604030504040204" pitchFamily="34" charset="0"/>
              </a:rPr>
              <a:t>P-Scan: Research Version</a:t>
            </a:r>
          </a:p>
        </p:txBody>
      </p:sp>
    </p:spTree>
  </p:cSld>
  <p:clrMapOvr>
    <a:masterClrMapping/>
  </p:clrMapOvr>
  <p:transition advTm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59DF454-5320-CAB4-8C00-E61D6AB14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What Is A Psychopath?</a:t>
            </a:r>
          </a:p>
        </p:txBody>
      </p:sp>
      <p:pic>
        <p:nvPicPr>
          <p:cNvPr id="2" name="ybM6nU9EU7Y?feature=oembed" descr="Psychopath Test - Take This Quiz Yourself">
            <a:hlinkClick r:id="" action="ppaction://media"/>
            <a:extLst>
              <a:ext uri="{FF2B5EF4-FFF2-40B4-BE49-F238E27FC236}">
                <a16:creationId xmlns:a16="http://schemas.microsoft.com/office/drawing/2014/main" id="{296CE68C-CCF8-C09B-D059-24A0655B9BA7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600200"/>
            <a:ext cx="8010525" cy="45259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03608BB-B644-FBE1-2D54-AEF4A6756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Psychological Measures of Psychopathy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E996E40C-A802-0557-D572-28F1257637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PCL-R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Distinguishing criminal psychopaths from criminal non-psychopaths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Risk assessment</a:t>
            </a:r>
          </a:p>
        </p:txBody>
      </p:sp>
    </p:spTree>
  </p:cSld>
  <p:clrMapOvr>
    <a:masterClrMapping/>
  </p:clrMapOvr>
  <p:transition advTm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313CF5F7-CE51-3E25-2A44-25502CDE0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Psychological Measures of Psychopathy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944CFE5-1B53-5728-10F6-7454CAE0DD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Criticisms of the PCL-R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May not identify psychopaths who don't engage in criminal behavior.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Antisocial behavior v. criminal behavior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Criminal behavior as a core feature</a:t>
            </a:r>
          </a:p>
        </p:txBody>
      </p:sp>
    </p:spTree>
  </p:cSld>
  <p:clrMapOvr>
    <a:masterClrMapping/>
  </p:clrMapOvr>
  <p:transition advTm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5F865CB-6F7A-2517-94D6-7304F9161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Psychological Measures of Psychopathy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FA2EA409-3E22-BCD0-64B7-57ED335E1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panose="02020603050405020304" charset="0"/>
              <a:buNone/>
              <a:defRPr/>
            </a:pPr>
            <a:r>
              <a:rPr lang="en-US" altLang="en-US" dirty="0">
                <a:latin typeface="Verdana" panose="020B0604030504040204" pitchFamily="34" charset="0"/>
              </a:rPr>
              <a:t>Psychopathy in Business</a:t>
            </a:r>
          </a:p>
          <a:p>
            <a:pPr>
              <a:defRPr/>
            </a:pPr>
            <a:r>
              <a:rPr lang="en-US" altLang="en-US" dirty="0">
                <a:latin typeface="Verdana" panose="020B0604030504040204" pitchFamily="34" charset="0"/>
              </a:rPr>
              <a:t>	Persons with psychopathic traits usually get good personnel reviews</a:t>
            </a:r>
          </a:p>
          <a:p>
            <a:pPr>
              <a:defRPr/>
            </a:pPr>
            <a:r>
              <a:rPr lang="en-US" altLang="en-US" dirty="0">
                <a:latin typeface="Verdana" panose="020B0604030504040204" pitchFamily="34" charset="0"/>
              </a:rPr>
              <a:t>Corporate crimes</a:t>
            </a:r>
          </a:p>
          <a:p>
            <a:pPr lvl="1">
              <a:defRPr/>
            </a:pPr>
            <a:r>
              <a:rPr lang="en-US" altLang="en-US" dirty="0">
                <a:latin typeface="Verdana" panose="020B0604030504040204" pitchFamily="34" charset="0"/>
              </a:rPr>
              <a:t>Are these related to psychopathy?</a:t>
            </a:r>
          </a:p>
        </p:txBody>
      </p:sp>
    </p:spTree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1931E9EE-8817-E9CA-5A5A-5137653B9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Chapter Objectives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445FE40A-4848-8824-F122-37E5217609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Review the evidence for juvenile psychopathy.</a:t>
            </a:r>
          </a:p>
          <a:p>
            <a:r>
              <a:rPr lang="en-US" altLang="en-US">
                <a:latin typeface="Verdana" panose="020B0604030504040204" pitchFamily="34" charset="0"/>
              </a:rPr>
              <a:t>Identify the ethical dilemmas that juvenile psychopathy presents.</a:t>
            </a:r>
          </a:p>
          <a:p>
            <a:r>
              <a:rPr lang="en-US" altLang="en-US">
                <a:latin typeface="Verdana" panose="020B0604030504040204" pitchFamily="34" charset="0"/>
              </a:rPr>
              <a:t>Examine the neurobiological aspects of psychopathy.</a:t>
            </a:r>
          </a:p>
        </p:txBody>
      </p:sp>
    </p:spTree>
  </p:cSld>
  <p:clrMapOvr>
    <a:masterClrMapping/>
  </p:clrMapOvr>
  <p:transition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157CD81-85CC-23C9-0CD6-2A16312E4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Psychopathy in Corporations?</a:t>
            </a:r>
          </a:p>
        </p:txBody>
      </p:sp>
      <p:pic>
        <p:nvPicPr>
          <p:cNvPr id="2" name="WgN7UbiNt_E?feature=oembed" descr="Car Manufacturer Scandals! Ford Pinto!">
            <a:hlinkClick r:id="" action="ppaction://media"/>
            <a:extLst>
              <a:ext uri="{FF2B5EF4-FFF2-40B4-BE49-F238E27FC236}">
                <a16:creationId xmlns:a16="http://schemas.microsoft.com/office/drawing/2014/main" id="{3E37B91C-2DC2-5F02-F252-42FDB26419CD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600200"/>
            <a:ext cx="8010525" cy="45259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1400420-C6ED-5CB9-D00E-B7BE426DA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Core Features of Psychopathy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7EF5D95F-7FE0-AAA1-F33F-516A54F680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meanness factor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Extreme arrogance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Defiance of authority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Pleasure and satisfaction without consideration for others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Directed at hurting others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Not all mean people are psychopaths, nor do they all have mental disorders</a:t>
            </a:r>
          </a:p>
        </p:txBody>
      </p:sp>
    </p:spTree>
  </p:cSld>
  <p:clrMapOvr>
    <a:masterClrMapping/>
  </p:clrMapOvr>
  <p:transition advTm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A17FF134-A115-EC9E-D790-637BD5234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Female Psychopath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ED6171D8-3DC3-6BA7-3D42-692238F0C3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Less prevalent than males in both the general population and among criminals</a:t>
            </a:r>
          </a:p>
          <a:p>
            <a:r>
              <a:rPr lang="en-US" altLang="en-US">
                <a:latin typeface="Verdana" panose="020B0604030504040204" pitchFamily="34" charset="0"/>
              </a:rPr>
              <a:t>Lower scores on PCL-R</a:t>
            </a:r>
          </a:p>
          <a:p>
            <a:r>
              <a:rPr lang="en-US" altLang="en-US">
                <a:latin typeface="Verdana" panose="020B0604030504040204" pitchFamily="34" charset="0"/>
              </a:rPr>
              <a:t>Lack of realistic long-term goals</a:t>
            </a:r>
          </a:p>
          <a:p>
            <a:r>
              <a:rPr lang="en-US" altLang="en-US">
                <a:latin typeface="Verdana" panose="020B0604030504040204" pitchFamily="34" charset="0"/>
              </a:rPr>
              <a:t>Numerous marital relationships</a:t>
            </a:r>
          </a:p>
          <a:p>
            <a:r>
              <a:rPr lang="en-US" altLang="en-US">
                <a:latin typeface="Verdana" panose="020B0604030504040204" pitchFamily="34" charset="0"/>
              </a:rPr>
              <a:t>Wide range of crime</a:t>
            </a:r>
          </a:p>
        </p:txBody>
      </p:sp>
    </p:spTree>
  </p:cSld>
  <p:clrMapOvr>
    <a:masterClrMapping/>
  </p:clrMapOvr>
  <p:transition advTm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9A41580-97BB-8B0C-2CE2-7969F218E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Female Psychopath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8AAA7CCE-AA61-5F17-9261-F6560C8B14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>
                <a:latin typeface="Verdana" panose="020B0604030504040204" pitchFamily="34" charset="0"/>
              </a:rPr>
              <a:t>High levels of callousness </a:t>
            </a:r>
          </a:p>
          <a:p>
            <a:r>
              <a:rPr lang="en-US" altLang="en-US" sz="2200">
                <a:latin typeface="Verdana" panose="020B0604030504040204" pitchFamily="34" charset="0"/>
              </a:rPr>
              <a:t>Emotional abnormalities different from males, though some may be the same such as low levels of empathy and callousness.  </a:t>
            </a:r>
          </a:p>
          <a:p>
            <a:r>
              <a:rPr lang="en-US" altLang="en-US" sz="2200">
                <a:latin typeface="Verdana" panose="020B0604030504040204" pitchFamily="34" charset="0"/>
              </a:rPr>
              <a:t>Relational aggression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Batter their spouse/significant other</a:t>
            </a:r>
          </a:p>
          <a:p>
            <a:r>
              <a:rPr lang="en-US" altLang="en-US" sz="2200">
                <a:latin typeface="Verdana" panose="020B0604030504040204" pitchFamily="34" charset="0"/>
              </a:rPr>
              <a:t>History of environmental deprivation</a:t>
            </a:r>
          </a:p>
          <a:p>
            <a:r>
              <a:rPr lang="en-US" altLang="en-US" sz="2200">
                <a:latin typeface="Verdana" panose="020B0604030504040204" pitchFamily="34" charset="0"/>
              </a:rPr>
              <a:t>History of physical and sexual victimization</a:t>
            </a:r>
          </a:p>
          <a:p>
            <a:r>
              <a:rPr lang="en-US" altLang="en-US" sz="2200">
                <a:latin typeface="Verdana" panose="020B0604030504040204" pitchFamily="34" charset="0"/>
              </a:rPr>
              <a:t>Recidivate less than male criminal psychopaths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This is a normal trait for all female criminals</a:t>
            </a:r>
          </a:p>
        </p:txBody>
      </p:sp>
    </p:spTree>
  </p:cSld>
  <p:clrMapOvr>
    <a:masterClrMapping/>
  </p:clrMapOvr>
  <p:transition advTm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F7D4AF32-365C-B72A-B3EE-1F4EC957C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Racial/Ethnic Differences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E9908EF6-2F9F-8625-198D-880A91EE8E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Minimal differences between blacks and whites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Blacks were less impulsive</a:t>
            </a:r>
          </a:p>
          <a:p>
            <a:r>
              <a:rPr lang="en-US" altLang="en-US">
                <a:latin typeface="Verdana" panose="020B0604030504040204" pitchFamily="34" charset="0"/>
              </a:rPr>
              <a:t>No significant differences between Hispanic inmates and non-Hispanic inmates.</a:t>
            </a:r>
          </a:p>
        </p:txBody>
      </p:sp>
    </p:spTree>
  </p:cSld>
  <p:clrMapOvr>
    <a:masterClrMapping/>
  </p:clrMapOvr>
  <p:transition advTm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7FC934F-2620-4EF0-10D7-66CE49241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Juvenile Psychopathy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B16D2780-55DE-AF60-E551-7A924A2B3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Can juvenile psychopathy be identified?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Changing developmental patterns across lifespan, but particularly in adolescence.</a:t>
            </a:r>
          </a:p>
          <a:p>
            <a:pPr lvl="2"/>
            <a:r>
              <a:rPr lang="en-US" altLang="en-US" sz="2000">
                <a:latin typeface="Verdana" panose="020B0604030504040204" pitchFamily="34" charset="0"/>
              </a:rPr>
              <a:t>If psychopathy is a subset of APD, it cannot occur in a juvenile by definition – subject must be 18+ years old (personalities still developing)</a:t>
            </a:r>
          </a:p>
          <a:p>
            <a:pPr lvl="2"/>
            <a:r>
              <a:rPr lang="en-US" altLang="en-US" sz="2000">
                <a:latin typeface="Verdana" panose="020B0604030504040204" pitchFamily="34" charset="0"/>
              </a:rPr>
              <a:t>Must have conduct disorder</a:t>
            </a:r>
          </a:p>
          <a:p>
            <a:pPr lvl="3"/>
            <a:r>
              <a:rPr lang="en-US" altLang="en-US" sz="2000">
                <a:latin typeface="Verdana" panose="020B0604030504040204" pitchFamily="34" charset="0"/>
              </a:rPr>
              <a:t>But not all conduct disorder turns into APD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Some features, such as impulsiveness, may be normal adolescent development.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Coping mechanisms in situations of abuse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Even if APD cannot be formally diagnosed, can we find patterns?</a:t>
            </a:r>
          </a:p>
        </p:txBody>
      </p:sp>
    </p:spTree>
  </p:cSld>
  <p:clrMapOvr>
    <a:masterClrMapping/>
  </p:clrMapOvr>
  <p:transition advTm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3D4298B3-7F6B-8228-7E0C-E05209E31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Juvenile Psychopathy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28364D0E-B21D-BD9D-9073-3625B5014A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en-US" sz="2100">
                <a:latin typeface="Verdana" panose="020B0604030504040204" pitchFamily="34" charset="0"/>
              </a:rPr>
              <a:t>Ethical considerations</a:t>
            </a:r>
          </a:p>
          <a:p>
            <a:pPr lvl="1"/>
            <a:r>
              <a:rPr lang="en-US" altLang="en-US" sz="2100">
                <a:latin typeface="Verdana" panose="020B0604030504040204" pitchFamily="34" charset="0"/>
              </a:rPr>
              <a:t>Misuse of the label</a:t>
            </a:r>
          </a:p>
          <a:p>
            <a:pPr lvl="2"/>
            <a:r>
              <a:rPr lang="en-US" altLang="en-US" sz="2100">
                <a:latin typeface="Verdana" panose="020B0604030504040204" pitchFamily="34" charset="0"/>
              </a:rPr>
              <a:t>Psychopathy is very resistant to treatment.</a:t>
            </a:r>
          </a:p>
          <a:p>
            <a:pPr lvl="2"/>
            <a:r>
              <a:rPr lang="en-US" altLang="en-US" sz="2100">
                <a:latin typeface="Verdana" panose="020B0604030504040204" pitchFamily="34" charset="0"/>
              </a:rPr>
              <a:t>Should this label be used to send young persons to adult courts?</a:t>
            </a:r>
          </a:p>
          <a:p>
            <a:pPr lvl="1"/>
            <a:r>
              <a:rPr lang="en-US" altLang="en-US" sz="2100">
                <a:latin typeface="Verdana" panose="020B0604030504040204" pitchFamily="34" charset="0"/>
              </a:rPr>
              <a:t>Self-fulfilling prophecy</a:t>
            </a:r>
          </a:p>
          <a:p>
            <a:pPr lvl="2"/>
            <a:r>
              <a:rPr lang="en-US" altLang="en-US" sz="2100">
                <a:latin typeface="Verdana" panose="020B0604030504040204" pitchFamily="34" charset="0"/>
              </a:rPr>
              <a:t>Labeling theory</a:t>
            </a:r>
          </a:p>
          <a:p>
            <a:pPr lvl="3"/>
            <a:r>
              <a:rPr lang="en-US" altLang="en-US" sz="2100">
                <a:latin typeface="Verdana" panose="020B0604030504040204" pitchFamily="34" charset="0"/>
              </a:rPr>
              <a:t>Should they get a lifelong label </a:t>
            </a:r>
          </a:p>
          <a:p>
            <a:pPr lvl="2"/>
            <a:r>
              <a:rPr lang="en-US" altLang="en-US" sz="2100">
                <a:latin typeface="Verdana" panose="020B0604030504040204" pitchFamily="34" charset="0"/>
              </a:rPr>
              <a:t>Why try to treat them at all?</a:t>
            </a:r>
          </a:p>
          <a:p>
            <a:pPr lvl="3"/>
            <a:r>
              <a:rPr lang="en-US" altLang="en-US" sz="2100">
                <a:latin typeface="Verdana" panose="020B0604030504040204" pitchFamily="34" charset="0"/>
              </a:rPr>
              <a:t>Hopeless cases?</a:t>
            </a:r>
          </a:p>
          <a:p>
            <a:pPr lvl="1"/>
            <a:r>
              <a:rPr lang="en-US" altLang="en-US" sz="2100">
                <a:latin typeface="Verdana" panose="020B0604030504040204" pitchFamily="34" charset="0"/>
              </a:rPr>
              <a:t>There is a reason juveniles cannot have personality disorder diagnoses</a:t>
            </a:r>
          </a:p>
          <a:p>
            <a:pPr lvl="1"/>
            <a:r>
              <a:rPr lang="en-US" altLang="en-US" sz="2100">
                <a:latin typeface="Verdana" panose="020B0604030504040204" pitchFamily="34" charset="0"/>
              </a:rPr>
              <a:t>Treatment options</a:t>
            </a:r>
          </a:p>
        </p:txBody>
      </p:sp>
    </p:spTree>
  </p:cSld>
  <p:clrMapOvr>
    <a:masterClrMapping/>
  </p:clrMapOvr>
  <p:transition advTm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127D1DC1-0EB1-D660-6788-79C847899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Juvenile Psychopathy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C09640F8-B2FB-F17B-BB75-2BB14E962D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Measures of juvenile psychopathy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Psychopathy Screening Device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Childhood Psychopathy Scale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Youth Psychopathic Traits Inventory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Psychopathy Checklist: Youth Version</a:t>
            </a:r>
          </a:p>
        </p:txBody>
      </p:sp>
    </p:spTree>
  </p:cSld>
  <p:clrMapOvr>
    <a:masterClrMapping/>
  </p:clrMapOvr>
  <p:transition advTm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BF86D874-68E2-17AC-342D-D19AD5570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Neurobiological Factors and Psychopathy</a:t>
            </a:r>
          </a:p>
        </p:txBody>
      </p:sp>
      <p:pic>
        <p:nvPicPr>
          <p:cNvPr id="2" name="_Cz7CjeVmKI?feature=oembed" descr="Psychopaths: Can Their Brains Be Fixed?">
            <a:hlinkClick r:id="" action="ppaction://media"/>
            <a:extLst>
              <a:ext uri="{FF2B5EF4-FFF2-40B4-BE49-F238E27FC236}">
                <a16:creationId xmlns:a16="http://schemas.microsoft.com/office/drawing/2014/main" id="{923F387B-84FE-23EC-F9AC-45113F632EAE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600200"/>
            <a:ext cx="8010525" cy="45259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A52B8646-F17F-5CD8-921D-B060BA58C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Neurobiological Factors and Psychopathy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3F23B76A-00DA-CAAD-3ADB-ECF43311E3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>
                <a:latin typeface="Verdana" panose="020B0604030504040204" pitchFamily="34" charset="0"/>
              </a:rPr>
              <a:t>Genetic factors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Temperament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Low arousal and fear linked to psychopathy by a lack of ability to develop empathy, guilt and consciousness. 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Link not large and environment probably plays a strong factor as well</a:t>
            </a:r>
          </a:p>
        </p:txBody>
      </p:sp>
    </p:spTree>
  </p:cSld>
  <p:clrMapOvr>
    <a:masterClrMapping/>
  </p:clrMapOvr>
  <p:transition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003CA780-CCEE-8F16-B9DD-2E1DA97D0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Chapter Objectives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92454E39-EED5-5630-A55A-77A6AE2DFD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Introduce the dual-process model of psychopathy.</a:t>
            </a:r>
          </a:p>
          <a:p>
            <a:r>
              <a:rPr lang="en-US" altLang="en-US">
                <a:latin typeface="Verdana" panose="020B0604030504040204" pitchFamily="34" charset="0"/>
              </a:rPr>
              <a:t>Discuss representative research on treatment strategies used with adult psychopaths and juveniles with psychopathic features.</a:t>
            </a:r>
          </a:p>
        </p:txBody>
      </p:sp>
    </p:spTree>
  </p:cSld>
  <p:clrMapOvr>
    <a:masterClrMapping/>
  </p:clrMapOvr>
  <p:transition advTm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75DD3E3-ED7E-75D8-9605-2B6C00760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Neurobiological Factors and Psychopathy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B6B9CCEB-97F5-ED17-73E7-77DAD4B0CA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Central nervous system 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Hemisphere asymmetry and deficiency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Right Brain issues</a:t>
            </a:r>
          </a:p>
          <a:p>
            <a:pPr lvl="3"/>
            <a:r>
              <a:rPr lang="en-US" altLang="en-US" sz="2200">
                <a:latin typeface="Verdana" panose="020B0604030504040204" pitchFamily="34" charset="0"/>
              </a:rPr>
              <a:t>More difficulty reading emotions in others</a:t>
            </a:r>
          </a:p>
          <a:p>
            <a:pPr lvl="3"/>
            <a:r>
              <a:rPr lang="en-US" altLang="en-US" sz="2200">
                <a:latin typeface="Verdana" panose="020B0604030504040204" pitchFamily="34" charset="0"/>
              </a:rPr>
              <a:t>Psychopaths score lower than others on tasks requiring left brain use</a:t>
            </a:r>
          </a:p>
          <a:p>
            <a:pPr lvl="3"/>
            <a:r>
              <a:rPr lang="en-US" altLang="en-US" sz="2200">
                <a:latin typeface="Verdana" panose="020B0604030504040204" pitchFamily="34" charset="0"/>
              </a:rPr>
              <a:t>Affects reading emotions in others</a:t>
            </a:r>
          </a:p>
        </p:txBody>
      </p:sp>
    </p:spTree>
  </p:cSld>
  <p:clrMapOvr>
    <a:masterClrMapping/>
  </p:clrMapOvr>
  <p:transition advTm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FB6D201A-00B9-ADA3-F105-D89E184BA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Neurobiological Factors and Psychopathy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A58619E7-4FDC-93DA-8873-53168CC966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1"/>
            <a:r>
              <a:rPr lang="en-US" altLang="en-US" sz="2200">
                <a:latin typeface="Verdana" panose="020B0604030504040204" pitchFamily="34" charset="0"/>
              </a:rPr>
              <a:t>Frontal lobe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Executive functions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Some aggression functions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Some research suggests that psychopaths have dysfunction in the frontal lobe</a:t>
            </a:r>
          </a:p>
          <a:p>
            <a:pPr lvl="3"/>
            <a:r>
              <a:rPr lang="en-US" altLang="en-US" sz="2000">
                <a:latin typeface="Verdana" panose="020B0604030504040204" pitchFamily="34" charset="0"/>
              </a:rPr>
              <a:t>One Flew Over the Cuckoo's Nest film</a:t>
            </a:r>
          </a:p>
        </p:txBody>
      </p:sp>
    </p:spTree>
  </p:cSld>
  <p:clrMapOvr>
    <a:masterClrMapping/>
  </p:clrMapOvr>
  <p:transition advTm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B9C30506-15A1-02C4-71F9-F3DE1F1AD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Neurobiological Factors and Psychopathy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2469AEAD-BBD3-DE67-9BCB-542A034F44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200">
                <a:latin typeface="Verdana" panose="020B0604030504040204" pitchFamily="34" charset="0"/>
              </a:rPr>
              <a:t>Emotional paradox?</a:t>
            </a:r>
          </a:p>
          <a:p>
            <a:pPr lvl="2"/>
            <a:r>
              <a:rPr lang="en-US" altLang="en-US" sz="2000">
                <a:latin typeface="Verdana" panose="020B0604030504040204" pitchFamily="34" charset="0"/>
              </a:rPr>
              <a:t>Can they explain emotions, what to look for, but just not process them in the real world?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Amygdala 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Emotional processing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May be related to callous-unemotional trait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Anger regulation</a:t>
            </a:r>
          </a:p>
          <a:p>
            <a:pPr lvl="3"/>
            <a:r>
              <a:rPr lang="en-US" altLang="en-US" sz="2000">
                <a:latin typeface="Verdana" panose="020B0604030504040204" pitchFamily="34" charset="0"/>
              </a:rPr>
              <a:t>Warrior Gene?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More on this in Chapter 5</a:t>
            </a:r>
          </a:p>
        </p:txBody>
      </p:sp>
    </p:spTree>
  </p:cSld>
  <p:clrMapOvr>
    <a:masterClrMapping/>
  </p:clrMapOvr>
  <p:transition advTm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8C0FD953-433E-9D51-576C-142A47787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Neurobiological Factors and Psychopathy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71D4FB49-6B0D-0E5E-0CC2-6F6D7C91DA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Peripheral nervous system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Autonomic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Responsiveness to stimuli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Skin conductance response</a:t>
            </a:r>
          </a:p>
          <a:p>
            <a:pPr lvl="3"/>
            <a:r>
              <a:rPr lang="en-US" altLang="en-US">
                <a:latin typeface="Verdana" panose="020B0604030504040204" pitchFamily="34" charset="0"/>
              </a:rPr>
              <a:t>Low responsiveness, same if lying or telling the truth</a:t>
            </a:r>
          </a:p>
          <a:p>
            <a:pPr lvl="4"/>
            <a:r>
              <a:rPr lang="en-US" altLang="en-US">
                <a:latin typeface="Verdana" panose="020B0604030504040204" pitchFamily="34" charset="0"/>
              </a:rPr>
              <a:t>polygraph</a:t>
            </a:r>
          </a:p>
        </p:txBody>
      </p:sp>
    </p:spTree>
  </p:cSld>
  <p:clrMapOvr>
    <a:masterClrMapping/>
  </p:clrMapOvr>
  <p:transition advTm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F4EBDEFE-2362-93DF-64AE-033E45CA3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Neurobiological Factors and Psychopathy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1A560AE8-170E-F809-D347-AB7468F7B4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dual-process model 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At least two temperament contributions that interact with social environmental influences to produce developmental pathways that ultimately lead to psychopathy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Low-fear temperament</a:t>
            </a:r>
          </a:p>
          <a:p>
            <a:pPr lvl="3"/>
            <a:r>
              <a:rPr lang="en-US" altLang="en-US" sz="2200">
                <a:latin typeface="Verdana" panose="020B0604030504040204" pitchFamily="34" charset="0"/>
              </a:rPr>
              <a:t>Do not experience fear in situations where normal persons would</a:t>
            </a:r>
          </a:p>
        </p:txBody>
      </p:sp>
    </p:spTree>
  </p:cSld>
  <p:clrMapOvr>
    <a:masterClrMapping/>
  </p:clrMapOvr>
  <p:transition advTm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17B266A2-11BF-CA9D-08F5-FC203851D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Neurobiological Factors and Psychopathy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C2A23659-3B9A-761C-9507-AFD430F53E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2"/>
            <a:r>
              <a:rPr lang="en-US" altLang="en-US" sz="2200">
                <a:latin typeface="Verdana" panose="020B0604030504040204" pitchFamily="34" charset="0"/>
              </a:rPr>
              <a:t>Impaired cognitive-executive functioning</a:t>
            </a:r>
          </a:p>
          <a:p>
            <a:pPr lvl="3"/>
            <a:r>
              <a:rPr lang="en-US" altLang="en-US" sz="2200">
                <a:latin typeface="Verdana" panose="020B0604030504040204" pitchFamily="34" charset="0"/>
              </a:rPr>
              <a:t>Low impulse control</a:t>
            </a:r>
          </a:p>
          <a:p>
            <a:pPr lvl="3"/>
            <a:r>
              <a:rPr lang="en-US" altLang="en-US" sz="2200">
                <a:latin typeface="Verdana" panose="020B0604030504040204" pitchFamily="34" charset="0"/>
              </a:rPr>
              <a:t>Socially deviant lifestyle</a:t>
            </a:r>
          </a:p>
          <a:p>
            <a:pPr lvl="4"/>
            <a:r>
              <a:rPr lang="en-US" altLang="en-US" sz="2000">
                <a:latin typeface="Verdana" panose="020B0604030504040204" pitchFamily="34" charset="0"/>
              </a:rPr>
              <a:t>Antisocial</a:t>
            </a:r>
          </a:p>
          <a:p>
            <a:pPr lvl="3"/>
            <a:r>
              <a:rPr lang="en-US" altLang="en-US" sz="2200">
                <a:latin typeface="Verdana" panose="020B0604030504040204" pitchFamily="34" charset="0"/>
              </a:rPr>
              <a:t>Deficit in avoidance learning</a:t>
            </a:r>
          </a:p>
          <a:p>
            <a:pPr lvl="4"/>
            <a:r>
              <a:rPr lang="en-US" altLang="en-US" sz="2000">
                <a:latin typeface="Verdana" panose="020B0604030504040204" pitchFamily="34" charset="0"/>
              </a:rPr>
              <a:t>Accounts for high recidivism rates</a:t>
            </a:r>
          </a:p>
        </p:txBody>
      </p:sp>
    </p:spTree>
  </p:cSld>
  <p:clrMapOvr>
    <a:masterClrMapping/>
  </p:clrMapOvr>
  <p:transition advTm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FE2D6B2D-1801-03A7-7BC0-CE80F9897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Neurobiological Factors and Psychopathy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CFA07A15-4871-04CE-A661-8D00911C53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Four conclusions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>
                <a:latin typeface="Verdana" panose="020B0604030504040204" pitchFamily="34" charset="0"/>
              </a:rPr>
              <a:t>Psychopaths appear to be both autonomically and cortically underaroused.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>
                <a:latin typeface="Verdana" panose="020B0604030504040204" pitchFamily="34" charset="0"/>
              </a:rPr>
              <a:t>Psychopaths appear to be deficient in avoidance learning.</a:t>
            </a:r>
          </a:p>
        </p:txBody>
      </p:sp>
    </p:spTree>
  </p:cSld>
  <p:clrMapOvr>
    <a:masterClrMapping/>
  </p:clrMapOvr>
  <p:transition advTm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E7DAF189-D3EF-A8C1-702F-956645AE5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Neurobiological Factors and Psychopathy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D34D528C-D1F9-4A0F-C4AB-63CA972DED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Four conclusions</a:t>
            </a:r>
          </a:p>
          <a:p>
            <a:pPr marL="971550" lvl="1" indent="-514350">
              <a:buFontTx/>
              <a:buAutoNum type="arabicPeriod" startAt="3"/>
            </a:pPr>
            <a:r>
              <a:rPr lang="en-US" altLang="en-US">
                <a:latin typeface="Verdana" panose="020B0604030504040204" pitchFamily="34" charset="0"/>
              </a:rPr>
              <a:t>If emotional arousal can be induced, psychopaths can learn from past experiences and avoid normally painful or aversive situations.</a:t>
            </a:r>
          </a:p>
          <a:p>
            <a:pPr marL="1257300" lvl="2" indent="-457200"/>
            <a:r>
              <a:rPr lang="en-US" altLang="en-US">
                <a:latin typeface="Verdana" panose="020B0604030504040204" pitchFamily="34" charset="0"/>
              </a:rPr>
              <a:t>how do you do this in the real world?</a:t>
            </a:r>
          </a:p>
          <a:p>
            <a:pPr marL="971550" lvl="1" indent="-514350">
              <a:buFontTx/>
              <a:buAutoNum type="arabicPeriod" startAt="3"/>
            </a:pPr>
            <a:r>
              <a:rPr lang="en-US" altLang="en-US">
                <a:latin typeface="Verdana" panose="020B0604030504040204" pitchFamily="34" charset="0"/>
              </a:rPr>
              <a:t>With adequate incentives, psychopaths can learn from past experiences and avoid aversive consequences as well as anyone.</a:t>
            </a:r>
          </a:p>
        </p:txBody>
      </p:sp>
    </p:spTree>
  </p:cSld>
  <p:clrMapOvr>
    <a:masterClrMapping/>
  </p:clrMapOvr>
  <p:transition advTm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082F92B6-1493-565B-DB98-7414F3CC8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Childhood of the Psychopath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64BC1938-BE55-CE24-EB51-11BB705A4E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>
                <a:latin typeface="Verdana" panose="020B0604030504040204" pitchFamily="34" charset="0"/>
              </a:rPr>
              <a:t>Begins in childhood and continues throughout adulthood. 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Hyperactivity, impulsivity, and attention problems and conduct problems 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Parental neglect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Negative school experiences</a:t>
            </a:r>
          </a:p>
          <a:p>
            <a:r>
              <a:rPr lang="en-US" altLang="en-US" sz="2200">
                <a:latin typeface="Verdana" panose="020B0604030504040204" pitchFamily="34" charset="0"/>
              </a:rPr>
              <a:t>Life-course-persistent offenders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Rejected by mainstream peers in pre-teen years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Little bonding with anyone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Sadistic and manipulative at an early age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Lack insight and are impulsive</a:t>
            </a:r>
          </a:p>
        </p:txBody>
      </p:sp>
    </p:spTree>
  </p:cSld>
  <p:clrMapOvr>
    <a:masterClrMapping/>
  </p:clrMapOvr>
  <p:transition advTm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A9DFDC8F-F6C9-4F1E-D0CE-BA1780914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Treatment of Criminal Psychopaths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1C1B8358-14FB-B241-BC97-1406A063FB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en-US" sz="2400">
                <a:latin typeface="Verdana" panose="020B0604030504040204" pitchFamily="34" charset="0"/>
              </a:rPr>
              <a:t>Research indicates that adult psychopaths are not responsive to treatment.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Consistent with most personality disorder treatment</a:t>
            </a:r>
          </a:p>
          <a:p>
            <a:r>
              <a:rPr lang="en-US" altLang="en-US" sz="2400">
                <a:latin typeface="Verdana" panose="020B0604030504040204" pitchFamily="34" charset="0"/>
              </a:rPr>
              <a:t>Large doses of treatment are needed.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Not something that can be done in correctional setting</a:t>
            </a:r>
          </a:p>
          <a:p>
            <a:r>
              <a:rPr lang="en-US" altLang="en-US" sz="2400">
                <a:latin typeface="Verdana" panose="020B0604030504040204" pitchFamily="34" charset="0"/>
              </a:rPr>
              <a:t>Evaluation is difficult due to skillful manipulation.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Can con psychologists and parole boards into thinking they are better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Therapy for psychopaths may have a negative effect and actually make them worse</a:t>
            </a:r>
          </a:p>
        </p:txBody>
      </p:sp>
    </p:spTree>
  </p:cSld>
  <p:clrMapOvr>
    <a:masterClrMapping/>
  </p:clrMapOvr>
  <p:transition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8A45ABCB-3CD2-F07F-8868-708F0CCA9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What Is A Psychopath?</a:t>
            </a:r>
          </a:p>
        </p:txBody>
      </p:sp>
      <p:pic>
        <p:nvPicPr>
          <p:cNvPr id="2" name="UAjAMYaiWnI?feature=oembed" descr="Sociopath vs Psychopath - What's The Difference?">
            <a:hlinkClick r:id="" action="ppaction://media"/>
            <a:extLst>
              <a:ext uri="{FF2B5EF4-FFF2-40B4-BE49-F238E27FC236}">
                <a16:creationId xmlns:a16="http://schemas.microsoft.com/office/drawing/2014/main" id="{666DF326-5C30-2C91-DD64-E018A11E252F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600200"/>
            <a:ext cx="8010525" cy="45259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93A9E2C1-46A3-71DA-C900-592344704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Treatment of Criminal Psychopaths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95FE7DCB-326B-1B9E-E778-4CF35BD020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Children and adolescents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Distinct sets of emotional and cognitive deficits that lead to violent and antisocial behavior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Cognitive-behavioral, psychodynamic, and eclectic interventions (there isn’t much left)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The scope, type, intensity, and duration of the treatment, and the training of the staff applying the intervention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Takes a long time and is very expensive per person treated</a:t>
            </a:r>
          </a:p>
          <a:p>
            <a:pPr lvl="2"/>
            <a:r>
              <a:rPr lang="en-US" altLang="en-US" sz="2200">
                <a:latin typeface="Verdana" panose="020B0604030504040204" pitchFamily="34" charset="0"/>
              </a:rPr>
              <a:t>Still has about a 45% failure rate</a:t>
            </a:r>
          </a:p>
        </p:txBody>
      </p:sp>
    </p:spTree>
  </p:cSld>
  <p:clrMapOvr>
    <a:masterClrMapping/>
  </p:clrMapOvr>
  <p:transition advTm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50662CDC-CE5A-9B06-3069-F53674272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Treatment of Criminal Psychopaths</a:t>
            </a:r>
          </a:p>
        </p:txBody>
      </p:sp>
      <p:pic>
        <p:nvPicPr>
          <p:cNvPr id="2" name="pGTqJycMBW0?feature=oembed" descr="Other Conditions: What are the treatment options for Psychopaths?">
            <a:hlinkClick r:id="" action="ppaction://media"/>
            <a:extLst>
              <a:ext uri="{FF2B5EF4-FFF2-40B4-BE49-F238E27FC236}">
                <a16:creationId xmlns:a16="http://schemas.microsoft.com/office/drawing/2014/main" id="{9930E368-9F2D-0073-2414-AACCFA3D5CCF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600200"/>
            <a:ext cx="8010525" cy="45259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D01A-EC68-5E67-BA24-EFCCB126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Additional Resources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1A771DA3-D66F-3349-EE61-78168039DE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200">
                <a:latin typeface="Verdana" panose="020B0604030504040204" pitchFamily="34" charset="0"/>
              </a:rPr>
              <a:t>Videos</a:t>
            </a:r>
          </a:p>
          <a:p>
            <a:pPr lvl="1"/>
            <a:r>
              <a:rPr lang="en-US" altLang="en-US" sz="1000">
                <a:latin typeface="Verdana" panose="020B0604030504040204" pitchFamily="34" charset="0"/>
              </a:rPr>
              <a:t>Sociopath vs Psychopath – What’s the Difference?  (2018) Infographics. </a:t>
            </a:r>
            <a:r>
              <a:rPr lang="en-US" altLang="en-US" sz="1000">
                <a:latin typeface="Verdana" panose="020B0604030504040204" pitchFamily="34" charset="0"/>
                <a:hlinkClick r:id="rId2"/>
              </a:rPr>
              <a:t>https://www.youtube.com/watch?v=UAjAMYaiWnI</a:t>
            </a:r>
            <a:endParaRPr lang="en-US" altLang="en-US" sz="1000">
              <a:latin typeface="Verdana" panose="020B0604030504040204" pitchFamily="34" charset="0"/>
            </a:endParaRPr>
          </a:p>
          <a:p>
            <a:endParaRPr lang="en-US" altLang="en-US" sz="1200">
              <a:latin typeface="Verdana" panose="020B0604030504040204" pitchFamily="34" charset="0"/>
            </a:endParaRPr>
          </a:p>
          <a:p>
            <a:pPr lvl="1"/>
            <a:r>
              <a:rPr lang="en-US" altLang="en-US" sz="1000">
                <a:latin typeface="Verdana" panose="020B0604030504040204" pitchFamily="34" charset="0"/>
              </a:rPr>
              <a:t>Dr Hare Discusses the Diagnosis of Psychopathy. (2012) E. Orr. </a:t>
            </a:r>
            <a:r>
              <a:rPr lang="en-US" altLang="en-US" sz="1000">
                <a:latin typeface="Verdana" panose="020B0604030504040204" pitchFamily="34" charset="0"/>
                <a:hlinkClick r:id="rId3"/>
              </a:rPr>
              <a:t>https://www.youtube.com/watch?v=9mZJ0p5ZXKQ</a:t>
            </a:r>
            <a:r>
              <a:rPr lang="en-US" altLang="en-US" sz="1000">
                <a:latin typeface="Verdana" panose="020B0604030504040204" pitchFamily="34" charset="0"/>
              </a:rPr>
              <a:t> </a:t>
            </a:r>
          </a:p>
          <a:p>
            <a:endParaRPr lang="en-US" altLang="en-US" sz="1200">
              <a:latin typeface="Verdana" panose="020B0604030504040204" pitchFamily="34" charset="0"/>
            </a:endParaRPr>
          </a:p>
          <a:p>
            <a:pPr lvl="1"/>
            <a:r>
              <a:rPr lang="en-US" altLang="en-US" sz="1000">
                <a:latin typeface="Verdana" panose="020B0604030504040204" pitchFamily="34" charset="0"/>
              </a:rPr>
              <a:t>Car Manufacturer Scandals – Ford Pinto. (2023) The Automobile. </a:t>
            </a:r>
            <a:r>
              <a:rPr lang="en-US" altLang="en-US" sz="1000">
                <a:latin typeface="Verdana" panose="020B0604030504040204" pitchFamily="34" charset="0"/>
                <a:hlinkClick r:id="rId4"/>
              </a:rPr>
              <a:t>https://www.youtube.com/watch?v=WgN7UbiNt_E</a:t>
            </a:r>
            <a:r>
              <a:rPr lang="en-US" altLang="en-US" sz="1000">
                <a:latin typeface="Verdana" panose="020B0604030504040204" pitchFamily="34" charset="0"/>
              </a:rPr>
              <a:t> </a:t>
            </a:r>
          </a:p>
          <a:p>
            <a:endParaRPr lang="en-US" altLang="en-US" sz="1200">
              <a:latin typeface="Verdana" panose="020B0604030504040204" pitchFamily="34" charset="0"/>
            </a:endParaRPr>
          </a:p>
          <a:p>
            <a:pPr lvl="1"/>
            <a:r>
              <a:rPr lang="en-US" altLang="en-US" sz="1000">
                <a:latin typeface="Verdana" panose="020B0604030504040204" pitchFamily="34" charset="0"/>
              </a:rPr>
              <a:t>What are the Treatment Options for Psychopaths? (2011) Gift from Within. </a:t>
            </a:r>
            <a:r>
              <a:rPr lang="en-US" altLang="en-US" sz="1000">
                <a:latin typeface="Verdana" panose="020B0604030504040204" pitchFamily="34" charset="0"/>
                <a:hlinkClick r:id="rId5"/>
              </a:rPr>
              <a:t>https://www.youtube.com/watch?v=pGTqJycMBW0</a:t>
            </a:r>
            <a:r>
              <a:rPr lang="en-US" altLang="en-US" sz="1000">
                <a:latin typeface="Verdana" panose="020B0604030504040204" pitchFamily="34" charset="0"/>
              </a:rPr>
              <a:t> </a:t>
            </a:r>
          </a:p>
          <a:p>
            <a:pPr lvl="1"/>
            <a:endParaRPr lang="en-US" altLang="en-US" sz="1000">
              <a:latin typeface="Verdana" panose="020B0604030504040204" pitchFamily="34" charset="0"/>
            </a:endParaRPr>
          </a:p>
          <a:p>
            <a:pPr lvl="1"/>
            <a:r>
              <a:rPr lang="en-US" altLang="en-US" sz="1000">
                <a:latin typeface="Verdana" panose="020B0604030504040204" pitchFamily="34" charset="0"/>
              </a:rPr>
              <a:t>The Man Who Had More Than 10 Identities and Cheated the World. (2018) Bright Side. </a:t>
            </a:r>
            <a:r>
              <a:rPr lang="en-US" altLang="en-US" sz="1000">
                <a:latin typeface="Verdana" panose="020B0604030504040204" pitchFamily="34" charset="0"/>
                <a:hlinkClick r:id="rId6"/>
              </a:rPr>
              <a:t>https://www.youtube.com/watch?v=XOEZbLfQQxM&amp;t=18s</a:t>
            </a:r>
            <a:r>
              <a:rPr lang="en-US" altLang="en-US" sz="1000">
                <a:latin typeface="Verdana" panose="020B0604030504040204" pitchFamily="34" charset="0"/>
              </a:rPr>
              <a:t> </a:t>
            </a:r>
          </a:p>
          <a:p>
            <a:pPr lvl="1"/>
            <a:endParaRPr lang="en-US" altLang="en-US" sz="1000">
              <a:latin typeface="Verdana" panose="020B0604030504040204" pitchFamily="34" charset="0"/>
            </a:endParaRPr>
          </a:p>
          <a:p>
            <a:pPr lvl="1"/>
            <a:r>
              <a:rPr lang="en-US" altLang="en-US" sz="1000">
                <a:latin typeface="Verdana" panose="020B0604030504040204" pitchFamily="34" charset="0"/>
              </a:rPr>
              <a:t>Inside the Mind of a Murdering Psychopath.  (2014) ABC News. </a:t>
            </a:r>
            <a:r>
              <a:rPr lang="en-US" altLang="en-US" sz="1000">
                <a:latin typeface="Verdana" panose="020B0604030504040204" pitchFamily="34" charset="0"/>
                <a:hlinkClick r:id="rId7"/>
              </a:rPr>
              <a:t>https://www.youtube.com/watch?v=vX1oM_b3iW8&amp;t=1s</a:t>
            </a:r>
            <a:r>
              <a:rPr lang="en-US" altLang="en-US" sz="1000">
                <a:latin typeface="Verdana" panose="020B0604030504040204" pitchFamily="34" charset="0"/>
              </a:rPr>
              <a:t> </a:t>
            </a:r>
          </a:p>
          <a:p>
            <a:endParaRPr lang="en-US" altLang="en-US" sz="1200">
              <a:latin typeface="Verdana" panose="020B0604030504040204" pitchFamily="34" charset="0"/>
            </a:endParaRPr>
          </a:p>
          <a:p>
            <a:pPr lvl="1"/>
            <a:r>
              <a:rPr lang="en-US" altLang="en-US" sz="1000">
                <a:latin typeface="Verdana" panose="020B0604030504040204" pitchFamily="34" charset="0"/>
              </a:rPr>
              <a:t>Psychopaths, Can their Brains be fixed? (2014) CBC News. </a:t>
            </a:r>
            <a:r>
              <a:rPr lang="en-US" altLang="en-US" sz="1000">
                <a:latin typeface="Verdana" panose="020B0604030504040204" pitchFamily="34" charset="0"/>
                <a:hlinkClick r:id="rId8"/>
              </a:rPr>
              <a:t>https://www.youtube.com/watch?v=_Cz7CjeVmKI</a:t>
            </a:r>
            <a:r>
              <a:rPr lang="en-US" altLang="en-US" sz="1000">
                <a:latin typeface="Verdana" panose="020B0604030504040204" pitchFamily="34" charset="0"/>
              </a:rPr>
              <a:t> </a:t>
            </a:r>
          </a:p>
          <a:p>
            <a:endParaRPr lang="en-US" altLang="en-US" sz="1200">
              <a:latin typeface="Verdana" panose="020B0604030504040204" pitchFamily="34" charset="0"/>
            </a:endParaRPr>
          </a:p>
          <a:p>
            <a:pPr lvl="1"/>
            <a:r>
              <a:rPr lang="en-US" altLang="en-US" sz="1000">
                <a:latin typeface="Verdana" panose="020B0604030504040204" pitchFamily="34" charset="0"/>
              </a:rPr>
              <a:t>Psychopath Test. (2018) Infographics. </a:t>
            </a:r>
            <a:r>
              <a:rPr lang="en-US" altLang="en-US" sz="1000">
                <a:latin typeface="Verdana" panose="020B0604030504040204" pitchFamily="34" charset="0"/>
                <a:hlinkClick r:id="rId9"/>
              </a:rPr>
              <a:t>https://www.youtube.com/watch?v=ybM6nU9EU7Y</a:t>
            </a:r>
            <a:r>
              <a:rPr lang="en-US" altLang="en-US" sz="1000">
                <a:latin typeface="Verdana" panose="020B0604030504040204" pitchFamily="34" charset="0"/>
              </a:rPr>
              <a:t> </a:t>
            </a:r>
          </a:p>
          <a:p>
            <a:endParaRPr lang="en-US" altLang="en-US" sz="1200">
              <a:latin typeface="Verdana" panose="020B0604030504040204" pitchFamily="34" charset="0"/>
            </a:endParaRPr>
          </a:p>
          <a:p>
            <a:pPr lvl="1"/>
            <a:r>
              <a:rPr lang="en-US" altLang="en-US" sz="1000">
                <a:latin typeface="Verdana" panose="020B0604030504040204" pitchFamily="34" charset="0"/>
              </a:rPr>
              <a:t>Psychopathy v APD.  (2018) Dr Todd Grande. </a:t>
            </a:r>
            <a:r>
              <a:rPr lang="en-US" altLang="en-US" sz="1000">
                <a:latin typeface="Verdana" panose="020B0604030504040204" pitchFamily="34" charset="0"/>
                <a:hlinkClick r:id="rId10"/>
              </a:rPr>
              <a:t>https://www.youtube.com/watch?v=IQSzH10SjqY&amp;t=14s</a:t>
            </a:r>
            <a:r>
              <a:rPr lang="en-US" altLang="en-US" sz="100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1B0B326C-CDCB-6411-3838-5EDCC3479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Robert Hare</a:t>
            </a:r>
          </a:p>
        </p:txBody>
      </p:sp>
      <p:pic>
        <p:nvPicPr>
          <p:cNvPr id="2" name="9mZJ0p5ZXKQ?feature=oembed" descr="Dr Robert Hare discusses the diagnosis of psychopathy">
            <a:hlinkClick r:id="" action="ppaction://media"/>
            <a:extLst>
              <a:ext uri="{FF2B5EF4-FFF2-40B4-BE49-F238E27FC236}">
                <a16:creationId xmlns:a16="http://schemas.microsoft.com/office/drawing/2014/main" id="{9078E2FA-0D6A-09D4-8DAE-0CA9A5E0AEA7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24000"/>
            <a:ext cx="8145462" cy="46021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FD549E59-050F-84C6-B8C5-705930F48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What Is A Psychopath?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0E522BE5-2BF2-B4E4-154B-9F2CE248BF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A person who demonstrates a discernible cluster of psychological, interpersonal, and neurophysiological features that distinguish him or her from the general population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Robert Hare: Social Predators who charm their way through life.</a:t>
            </a:r>
          </a:p>
          <a:p>
            <a:r>
              <a:rPr lang="en-US" altLang="en-US">
                <a:latin typeface="Verdana" panose="020B0604030504040204" pitchFamily="34" charset="0"/>
              </a:rPr>
              <a:t>Neither psychopath nor sociopath are diagnostic criteria in the DSM 5.</a:t>
            </a:r>
          </a:p>
        </p:txBody>
      </p:sp>
    </p:spTree>
  </p:cSld>
  <p:clrMapOvr>
    <a:masterClrMapping/>
  </p:clrMapOvr>
  <p:transition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3DA4C4BD-28AF-4C0B-C185-4E0E7318D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What Is A Psychopath?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516D8932-C967-62A3-9E19-DE3AB054F3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A Lacking: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Conscience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Empathy</a:t>
            </a:r>
          </a:p>
          <a:p>
            <a:r>
              <a:rPr lang="en-US" altLang="en-US">
                <a:latin typeface="Verdana" panose="020B0604030504040204" pitchFamily="34" charset="0"/>
              </a:rPr>
              <a:t>Selfish </a:t>
            </a:r>
          </a:p>
          <a:p>
            <a:r>
              <a:rPr lang="en-US" altLang="en-US">
                <a:latin typeface="Verdana" panose="020B0604030504040204" pitchFamily="34" charset="0"/>
              </a:rPr>
              <a:t>Callous-Unemotional Trait</a:t>
            </a:r>
          </a:p>
          <a:p>
            <a:r>
              <a:rPr lang="en-US" altLang="en-US">
                <a:latin typeface="Verdana" panose="020B0604030504040204" pitchFamily="34" charset="0"/>
              </a:rPr>
              <a:t>Subset of Antisocial Personality Disorder.</a:t>
            </a:r>
          </a:p>
        </p:txBody>
      </p:sp>
    </p:spTree>
  </p:cSld>
  <p:clrMapOvr>
    <a:masterClrMapping/>
  </p:clrMapOvr>
  <p:transition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18D0F459-F8D1-04C7-5CB1-D11FC9354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Psychopathy v Antisocial Personality Disorder </a:t>
            </a:r>
          </a:p>
        </p:txBody>
      </p:sp>
      <p:pic>
        <p:nvPicPr>
          <p:cNvPr id="2" name="IQSzH10SjqY?feature=oembed" descr="Psychopathy vs. Antisocial Personality Disorder (sociopath, sociopathic traits, &amp; sociopathy)">
            <a:hlinkClick r:id="" action="ppaction://media"/>
            <a:extLst>
              <a:ext uri="{FF2B5EF4-FFF2-40B4-BE49-F238E27FC236}">
                <a16:creationId xmlns:a16="http://schemas.microsoft.com/office/drawing/2014/main" id="{8CA18863-5636-FAFF-4E73-1A366AE3D7A4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24000"/>
            <a:ext cx="8145462" cy="46021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azian_design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HD:Users:jramsey:Desktop:Papazian PPT:papazian_design2.pot</Template>
  <TotalTime>535</TotalTime>
  <Words>1931</Words>
  <Application>Microsoft Macintosh PowerPoint</Application>
  <PresentationFormat>On-screen Show (4:3)</PresentationFormat>
  <Paragraphs>308</Paragraphs>
  <Slides>52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ＭＳ Ｐゴシック</vt:lpstr>
      <vt:lpstr>Verdana</vt:lpstr>
      <vt:lpstr>Times</vt:lpstr>
      <vt:lpstr>Wingdings</vt:lpstr>
      <vt:lpstr>Calibri</vt:lpstr>
      <vt:lpstr>Open Sans</vt:lpstr>
      <vt:lpstr>papazian_design2</vt:lpstr>
      <vt:lpstr>PowerPoint Presentation</vt:lpstr>
      <vt:lpstr>Chapter Objectives</vt:lpstr>
      <vt:lpstr>Chapter Objectives</vt:lpstr>
      <vt:lpstr>Chapter Objectives</vt:lpstr>
      <vt:lpstr>What Is A Psychopath?</vt:lpstr>
      <vt:lpstr>Robert Hare</vt:lpstr>
      <vt:lpstr>What Is A Psychopath?</vt:lpstr>
      <vt:lpstr>What Is A Psychopath?</vt:lpstr>
      <vt:lpstr>Psychopathy v Antisocial Personality Disorder </vt:lpstr>
      <vt:lpstr>Antisocial Personality Disorder?</vt:lpstr>
      <vt:lpstr>Antisocial Personality Disorder?</vt:lpstr>
      <vt:lpstr>What Is A Psychopath?</vt:lpstr>
      <vt:lpstr>What Is A Psychopath?</vt:lpstr>
      <vt:lpstr>Demara</vt:lpstr>
      <vt:lpstr>Behavioral Descriptions</vt:lpstr>
      <vt:lpstr>Behavioral Descriptions</vt:lpstr>
      <vt:lpstr>Behavioral Descriptions</vt:lpstr>
      <vt:lpstr>Behavioral Descriptions</vt:lpstr>
      <vt:lpstr>Behavioral Descriptions</vt:lpstr>
      <vt:lpstr>Behavioral Descriptions</vt:lpstr>
      <vt:lpstr>The Criminal Psychopath</vt:lpstr>
      <vt:lpstr>The Criminal Psychopath</vt:lpstr>
      <vt:lpstr>The Criminal Psychopath</vt:lpstr>
      <vt:lpstr>The Criminal Psychopath</vt:lpstr>
      <vt:lpstr>Psychological Measures of Psychopathy</vt:lpstr>
      <vt:lpstr>What Is A Psychopath?</vt:lpstr>
      <vt:lpstr>Psychological Measures of Psychopathy</vt:lpstr>
      <vt:lpstr>Psychological Measures of Psychopathy</vt:lpstr>
      <vt:lpstr>Psychological Measures of Psychopathy</vt:lpstr>
      <vt:lpstr>Psychopathy in Corporations?</vt:lpstr>
      <vt:lpstr>Core Features of Psychopathy</vt:lpstr>
      <vt:lpstr>The Female Psychopath</vt:lpstr>
      <vt:lpstr>The Female Psychopath</vt:lpstr>
      <vt:lpstr>Racial/Ethnic Differences</vt:lpstr>
      <vt:lpstr>Juvenile Psychopathy</vt:lpstr>
      <vt:lpstr>Juvenile Psychopathy</vt:lpstr>
      <vt:lpstr>Juvenile Psychopathy</vt:lpstr>
      <vt:lpstr>Neurobiological Factors and Psychopathy</vt:lpstr>
      <vt:lpstr>Neurobiological Factors and Psychopathy</vt:lpstr>
      <vt:lpstr>Neurobiological Factors and Psychopathy</vt:lpstr>
      <vt:lpstr>Neurobiological Factors and Psychopathy</vt:lpstr>
      <vt:lpstr>Neurobiological Factors and Psychopathy</vt:lpstr>
      <vt:lpstr>Neurobiological Factors and Psychopathy</vt:lpstr>
      <vt:lpstr>Neurobiological Factors and Psychopathy</vt:lpstr>
      <vt:lpstr>Neurobiological Factors and Psychopathy</vt:lpstr>
      <vt:lpstr>Neurobiological Factors and Psychopathy</vt:lpstr>
      <vt:lpstr>Neurobiological Factors and Psychopathy</vt:lpstr>
      <vt:lpstr>Childhood of the Psychopath</vt:lpstr>
      <vt:lpstr>Treatment of Criminal Psychopaths</vt:lpstr>
      <vt:lpstr>Treatment of Criminal Psychopaths</vt:lpstr>
      <vt:lpstr>Treatment of Criminal Psychopaths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Workflow Data</dc:creator>
  <cp:lastModifiedBy>Microsoft Office User</cp:lastModifiedBy>
  <cp:revision>33</cp:revision>
  <dcterms:created xsi:type="dcterms:W3CDTF">2016-01-25T18:40:15Z</dcterms:created>
  <dcterms:modified xsi:type="dcterms:W3CDTF">2025-09-23T19:20:23Z</dcterms:modified>
</cp:coreProperties>
</file>